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pg" ContentType="video/mpe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25" r:id="rId2"/>
    <p:sldId id="256" r:id="rId3"/>
    <p:sldId id="302" r:id="rId4"/>
    <p:sldId id="301" r:id="rId5"/>
    <p:sldId id="259" r:id="rId6"/>
    <p:sldId id="312" r:id="rId7"/>
    <p:sldId id="313" r:id="rId8"/>
    <p:sldId id="257" r:id="rId9"/>
    <p:sldId id="260" r:id="rId10"/>
    <p:sldId id="285" r:id="rId11"/>
    <p:sldId id="284" r:id="rId12"/>
    <p:sldId id="270" r:id="rId13"/>
    <p:sldId id="277" r:id="rId14"/>
    <p:sldId id="261" r:id="rId15"/>
    <p:sldId id="286" r:id="rId16"/>
    <p:sldId id="309" r:id="rId17"/>
    <p:sldId id="291" r:id="rId18"/>
    <p:sldId id="289" r:id="rId19"/>
    <p:sldId id="290" r:id="rId20"/>
    <p:sldId id="322" r:id="rId21"/>
    <p:sldId id="310" r:id="rId22"/>
    <p:sldId id="287" r:id="rId23"/>
    <p:sldId id="326" r:id="rId24"/>
    <p:sldId id="262" r:id="rId25"/>
    <p:sldId id="271" r:id="rId26"/>
    <p:sldId id="272" r:id="rId27"/>
    <p:sldId id="273" r:id="rId28"/>
    <p:sldId id="275" r:id="rId29"/>
    <p:sldId id="303" r:id="rId30"/>
    <p:sldId id="294" r:id="rId31"/>
    <p:sldId id="314" r:id="rId32"/>
    <p:sldId id="292" r:id="rId33"/>
    <p:sldId id="293" r:id="rId34"/>
    <p:sldId id="317" r:id="rId35"/>
    <p:sldId id="318" r:id="rId36"/>
    <p:sldId id="295" r:id="rId37"/>
    <p:sldId id="297" r:id="rId38"/>
    <p:sldId id="298" r:id="rId39"/>
    <p:sldId id="299" r:id="rId40"/>
    <p:sldId id="307" r:id="rId41"/>
    <p:sldId id="263" r:id="rId42"/>
    <p:sldId id="264" r:id="rId43"/>
    <p:sldId id="265" r:id="rId44"/>
    <p:sldId id="267" r:id="rId45"/>
    <p:sldId id="268" r:id="rId46"/>
    <p:sldId id="276" r:id="rId47"/>
    <p:sldId id="282" r:id="rId48"/>
    <p:sldId id="327" r:id="rId49"/>
    <p:sldId id="304" r:id="rId50"/>
    <p:sldId id="305" r:id="rId51"/>
    <p:sldId id="319" r:id="rId52"/>
    <p:sldId id="306" r:id="rId53"/>
    <p:sldId id="308" r:id="rId54"/>
    <p:sldId id="315" r:id="rId55"/>
    <p:sldId id="324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 autoAdjust="0"/>
    <p:restoredTop sz="94660"/>
  </p:normalViewPr>
  <p:slideViewPr>
    <p:cSldViewPr>
      <p:cViewPr>
        <p:scale>
          <a:sx n="66" d="100"/>
          <a:sy n="66" d="100"/>
        </p:scale>
        <p:origin x="-1620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AABB8-17F0-4F28-BCB7-E5BE6B372AA9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91FC8-2017-45C6-AFE4-F162BB35B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11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339DF-3273-4BFF-A40E-142CB987D78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821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491D-628F-4599-8CF4-C00C0145056E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491D-628F-4599-8CF4-C00C0145056E}" type="slidenum">
              <a:rPr lang="cs-CZ" smtClean="0"/>
              <a:pPr/>
              <a:t>42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2457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3015FF-C8B5-44F4-AB18-01C7F8B9882D}" type="slidenum">
              <a:rPr lang="cs-CZ" altLang="cs-CZ" smtClean="0"/>
              <a:pPr algn="r" eaLnBrk="1" hangingPunct="1">
                <a:spcBef>
                  <a:spcPct val="0"/>
                </a:spcBef>
              </a:pPr>
              <a:t>12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8DC2D-5878-4D5D-BFE8-1E062403E268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8DC2D-5878-4D5D-BFE8-1E062403E268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8DC2D-5878-4D5D-BFE8-1E062403E268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9A1FB-1F6E-4B5C-A68B-8A61C17103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152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wmv"/><Relationship Id="rId7" Type="http://schemas.openxmlformats.org/officeDocument/2006/relationships/image" Target="../media/image14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gif"/><Relationship Id="rId4" Type="http://schemas.openxmlformats.org/officeDocument/2006/relationships/video" Target="../media/media8.wmv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mpg"/><Relationship Id="rId13" Type="http://schemas.openxmlformats.org/officeDocument/2006/relationships/image" Target="../media/image22.png"/><Relationship Id="rId3" Type="http://schemas.microsoft.com/office/2007/relationships/media" Target="../media/media10.wmv"/><Relationship Id="rId7" Type="http://schemas.microsoft.com/office/2007/relationships/media" Target="../media/media12.mpg"/><Relationship Id="rId12" Type="http://schemas.openxmlformats.org/officeDocument/2006/relationships/image" Target="../media/image21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video" Target="../media/media11.mpg"/><Relationship Id="rId11" Type="http://schemas.openxmlformats.org/officeDocument/2006/relationships/image" Target="../media/image20.png"/><Relationship Id="rId5" Type="http://schemas.microsoft.com/office/2007/relationships/media" Target="../media/media11.mpg"/><Relationship Id="rId10" Type="http://schemas.openxmlformats.org/officeDocument/2006/relationships/image" Target="../media/image19.png"/><Relationship Id="rId4" Type="http://schemas.openxmlformats.org/officeDocument/2006/relationships/video" Target="../media/media10.wmv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3.wmv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12.mpg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3.emf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6" Type="http://schemas.openxmlformats.org/officeDocument/2006/relationships/image" Target="../media/image28.png"/><Relationship Id="rId5" Type="http://schemas.openxmlformats.org/officeDocument/2006/relationships/image" Target="../media/image23.emf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&amp;url=https://www.caninomag.es/dentro-del-laberinto/&amp;psig=AOvVaw3iCbZQAzVN6jbcnvxkk8oN&amp;ust=153128761258172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ved=2ahUKEwjm6rPGz5bhAhWBKlAKHSzGA-YQjRx6BAgBEAU&amp;url=http://www.kamilhanak.cz/zajezdy2015/albanie-zajezd.htm&amp;psig=AOvVaw3IRVf1Sjcir-RwkhgCye1E&amp;ust=1553374043730335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hyperlink" Target="http://www.google.cz/url?sa=i&amp;rct=j&amp;q=&amp;esrc=s&amp;source=images&amp;cd=&amp;ved=2ahUKEwiDut-ohJbhAhXFYVAKHWsND9cQjRx6BAgBEAU&amp;url=http://moravske-karpaty.cz/prirodni-pomery/geomorfologie/geomorfologicke-cleneni/&amp;psig=AOvVaw0d7BLImUok6Kxqf38dlj3r&amp;ust=155335381183352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ved=2ahUKEwj-5JXMhJbhAhVKI1AKHbL7CFwQjRx6BAgBEAU&amp;url=http://m.taggmanager.cz/639&amp;psig=AOvVaw0d7BLImUok6Kxqf38dlj3r&amp;ust=1553353811833520" TargetMode="External"/><Relationship Id="rId5" Type="http://schemas.openxmlformats.org/officeDocument/2006/relationships/image" Target="../media/image34.jpeg"/><Relationship Id="rId4" Type="http://schemas.openxmlformats.org/officeDocument/2006/relationships/hyperlink" Target="https://www.google.cz/url?sa=i&amp;rct=j&amp;q=&amp;esrc=s&amp;source=images&amp;cd=&amp;cad=rja&amp;uact=8&amp;ved=2ahUKEwjm6rPGz5bhAhWBKlAKHSzGA-YQjRx6BAgBEAU&amp;url=https://www.fototoulky.net/anotace-prednasek/rumunsko-/&amp;psig=AOvVaw3IRVf1Sjcir-RwkhgCye1E&amp;ust=1553374043730335" TargetMode="External"/><Relationship Id="rId9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cz/url?sa=i&amp;rct=j&amp;q=&amp;esrc=s&amp;source=images&amp;cd=&amp;cad=rja&amp;uact=8&amp;ved=2ahUKEwjvmr-mzJbhAhUBYlAKHSZcCKUQjRx6BAgBEAU&amp;url=https://www.bejvavalo.cz/fotogalerie.php?detail%3D1254&amp;psig=AOvVaw3OnHdHEkvu-WMqT0M0fE3P&amp;ust=1553373181002463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cz/url?sa=i&amp;rct=j&amp;q=&amp;esrc=s&amp;source=images&amp;cd=&amp;cad=rja&amp;uact=8&amp;ved=2ahUKEwjvmr-mzJbhAhUBYlAKHSZcCKUQjRx6BAgBEAU&amp;url=https://www.bejvavalo.cz/fotogalerie.php?detail%3D1254&amp;psig=AOvVaw3OnHdHEkvu-WMqT0M0fE3P&amp;ust=1553373181002463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17.mpg"/><Relationship Id="rId7" Type="http://schemas.openxmlformats.org/officeDocument/2006/relationships/image" Target="../media/image46.png"/><Relationship Id="rId2" Type="http://schemas.openxmlformats.org/officeDocument/2006/relationships/video" Target="../media/media16.mpg"/><Relationship Id="rId1" Type="http://schemas.microsoft.com/office/2007/relationships/media" Target="../media/media16.mpg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7.m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oogle.com/url?sa=i&amp;rct=j&amp;q=&amp;esrc=s&amp;source=images&amp;cd=&amp;cad=rja&amp;uact=8&amp;ved=2ahUKEwjqgp-zi-_dAhVGa1AKHRipAGIQjRx6BAgBEAU&amp;url=https://www.express.co.uk/news/uk/461659/The-secret-world-of-gentlemen-s-clubs&amp;psig=AOvVaw24_n1wSDIfrAf7pu9BgR7Z&amp;ust=153882152940207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wav"/><Relationship Id="rId12" Type="http://schemas.openxmlformats.org/officeDocument/2006/relationships/audio" Target="../media/media6.mp3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mp3"/><Relationship Id="rId5" Type="http://schemas.microsoft.com/office/2007/relationships/media" Target="../media/media3.wma"/><Relationship Id="rId15" Type="http://schemas.openxmlformats.org/officeDocument/2006/relationships/image" Target="../media/image12.png"/><Relationship Id="rId10" Type="http://schemas.microsoft.com/office/2007/relationships/media" Target="../media/media5.mp3"/><Relationship Id="rId4" Type="http://schemas.openxmlformats.org/officeDocument/2006/relationships/audio" Target="../media/media2.mp3"/><Relationship Id="rId9" Type="http://schemas.openxmlformats.org/officeDocument/2006/relationships/audio" Target="NULL" TargetMode="Externa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 descr="indiáni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26624" y="0"/>
            <a:ext cx="9170624" cy="68779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712968" cy="1470025"/>
          </a:xfrm>
        </p:spPr>
        <p:txBody>
          <a:bodyPr>
            <a:noAutofit/>
          </a:bodyPr>
          <a:lstStyle/>
          <a:p>
            <a:r>
              <a:rPr lang="cs-CZ" sz="5400" b="1" dirty="0" smtClean="0"/>
              <a:t>Hlasové poruchy z přetížení</a:t>
            </a:r>
            <a:br>
              <a:rPr lang="cs-CZ" sz="5400" b="1" dirty="0" smtClean="0"/>
            </a:br>
            <a:r>
              <a:rPr lang="cs-CZ" sz="5400" b="1" dirty="0" smtClean="0"/>
              <a:t>-základy rehabilitace-</a:t>
            </a:r>
            <a:endParaRPr lang="cs-CZ" sz="54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556720"/>
            <a:ext cx="6400800" cy="175260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MUDr. Martin Kučera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www.hlascentrum.cz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 descr="indiáni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26624" y="0"/>
            <a:ext cx="9170624" cy="68779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05880"/>
            <a:ext cx="8229600" cy="1143000"/>
          </a:xfrm>
        </p:spPr>
        <p:txBody>
          <a:bodyPr/>
          <a:lstStyle/>
          <a:p>
            <a:r>
              <a:rPr lang="cs-CZ" b="1" dirty="0" smtClean="0"/>
              <a:t>Poruchy z přetížení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b="1" dirty="0" smtClean="0"/>
          </a:p>
          <a:p>
            <a:pPr marL="0" indent="0" algn="ctr">
              <a:buNone/>
            </a:pPr>
            <a:endParaRPr lang="cs-CZ" b="1" dirty="0" smtClean="0"/>
          </a:p>
          <a:p>
            <a:pPr marL="0" indent="0" algn="ctr">
              <a:buNone/>
            </a:pPr>
            <a:r>
              <a:rPr lang="cs-CZ" b="1" dirty="0" smtClean="0"/>
              <a:t>Hlas je pohyb</a:t>
            </a:r>
          </a:p>
          <a:p>
            <a:pPr marL="0" indent="0" algn="ctr">
              <a:buNone/>
            </a:pPr>
            <a:endParaRPr lang="cs-CZ" b="1" dirty="0" smtClean="0"/>
          </a:p>
          <a:p>
            <a:pPr marL="0" indent="0" algn="ctr">
              <a:buNone/>
            </a:pPr>
            <a:r>
              <a:rPr lang="cs-CZ" b="1" dirty="0" smtClean="0"/>
              <a:t>Hlas je pohybový vzorec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796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detail_image" descr=" Leonardo da Vinci - Vitruvian man (proportion drawing)"/>
          <p:cNvPicPr>
            <a:picLocks noChangeAspect="1" noChangeArrowheads="1"/>
          </p:cNvPicPr>
          <p:nvPr/>
        </p:nvPicPr>
        <p:blipFill>
          <a:blip r:embed="rId6" cstate="print">
            <a:lum contrast="-12000"/>
          </a:blip>
          <a:srcRect l="12378" t="20264" r="14134" b="25429"/>
          <a:stretch>
            <a:fillRect/>
          </a:stretch>
        </p:blipFill>
        <p:spPr bwMode="auto">
          <a:xfrm>
            <a:off x="1619250" y="404664"/>
            <a:ext cx="5976938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lů 5"/>
          <p:cNvSpPr/>
          <p:nvPr/>
        </p:nvSpPr>
        <p:spPr>
          <a:xfrm rot="10800000">
            <a:off x="4463703" y="1556792"/>
            <a:ext cx="28803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Je rovno 7"/>
          <p:cNvSpPr/>
          <p:nvPr/>
        </p:nvSpPr>
        <p:spPr>
          <a:xfrm rot="16200000">
            <a:off x="4427699" y="1196752"/>
            <a:ext cx="360040" cy="360040"/>
          </a:xfrm>
          <a:prstGeom prst="mathEqual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>
            <a:off x="4067944" y="548680"/>
            <a:ext cx="1080120" cy="2952328"/>
          </a:xfrm>
          <a:prstGeom prst="ellipse">
            <a:avLst/>
          </a:prstGeom>
          <a:solidFill>
            <a:srgbClr val="FFC000">
              <a:alpha val="3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Čtyřstranná šipka 6"/>
          <p:cNvSpPr/>
          <p:nvPr/>
        </p:nvSpPr>
        <p:spPr>
          <a:xfrm>
            <a:off x="4067944" y="548680"/>
            <a:ext cx="1080120" cy="936104"/>
          </a:xfrm>
          <a:prstGeom prst="quad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9" t="31554" r="23622" b="42217"/>
          <a:stretch/>
        </p:blipFill>
        <p:spPr bwMode="auto">
          <a:xfrm>
            <a:off x="4589631" y="4869160"/>
            <a:ext cx="4590881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trobo změna hlasitost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1255" y="922412"/>
            <a:ext cx="2382011" cy="1786508"/>
          </a:xfrm>
          <a:prstGeom prst="rect">
            <a:avLst/>
          </a:prstGeom>
        </p:spPr>
      </p:pic>
      <p:pic>
        <p:nvPicPr>
          <p:cNvPr id="4" name="Strobo změna výšky tónu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62974" y="3083390"/>
            <a:ext cx="2381026" cy="1785770"/>
          </a:xfrm>
          <a:prstGeom prst="rect">
            <a:avLst/>
          </a:prstGeom>
        </p:spPr>
      </p:pic>
      <p:pic>
        <p:nvPicPr>
          <p:cNvPr id="13" name="Picture 6" descr="Vocal_fold_falsett_animated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5249604"/>
            <a:ext cx="1728192" cy="123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35496" y="44624"/>
            <a:ext cx="5184576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/>
              <a:t>Kvalita hlasu/zvuku</a:t>
            </a:r>
          </a:p>
          <a:p>
            <a:r>
              <a:rPr lang="cs-CZ" b="1" i="1" dirty="0" smtClean="0"/>
              <a:t>1. Zdroj energie…Výdech</a:t>
            </a:r>
          </a:p>
          <a:p>
            <a:r>
              <a:rPr lang="cs-CZ" dirty="0" smtClean="0"/>
              <a:t>           - stabilitou/dynamikou výdechu</a:t>
            </a:r>
          </a:p>
          <a:p>
            <a:r>
              <a:rPr lang="cs-CZ" dirty="0" smtClean="0"/>
              <a:t>           - energií/tlakem výdechu</a:t>
            </a:r>
          </a:p>
          <a:p>
            <a:endParaRPr lang="cs-CZ" dirty="0"/>
          </a:p>
          <a:p>
            <a:r>
              <a:rPr lang="cs-CZ" b="1" i="1" dirty="0" smtClean="0"/>
              <a:t>2. Generátor zvuku…Hlasivky</a:t>
            </a:r>
          </a:p>
          <a:p>
            <a:r>
              <a:rPr lang="cs-CZ" b="1" i="1" dirty="0"/>
              <a:t> </a:t>
            </a:r>
            <a:r>
              <a:rPr lang="cs-CZ" b="1" i="1" dirty="0" smtClean="0"/>
              <a:t>    (kvalitou uzávěru)</a:t>
            </a:r>
          </a:p>
          <a:p>
            <a:r>
              <a:rPr lang="cs-CZ" dirty="0"/>
              <a:t> </a:t>
            </a:r>
            <a:r>
              <a:rPr lang="cs-CZ" dirty="0" smtClean="0"/>
              <a:t>         - hybností hlasivek</a:t>
            </a:r>
          </a:p>
          <a:p>
            <a:r>
              <a:rPr lang="cs-CZ" dirty="0"/>
              <a:t> </a:t>
            </a:r>
            <a:r>
              <a:rPr lang="cs-CZ" dirty="0" smtClean="0"/>
              <a:t>         - hmotou hlasivek</a:t>
            </a:r>
          </a:p>
          <a:p>
            <a:r>
              <a:rPr lang="cs-CZ" dirty="0"/>
              <a:t> </a:t>
            </a:r>
            <a:r>
              <a:rPr lang="cs-CZ" dirty="0" smtClean="0"/>
              <a:t>         - napětím hlasivek </a:t>
            </a:r>
          </a:p>
          <a:p>
            <a:endParaRPr lang="cs-CZ" dirty="0" smtClean="0"/>
          </a:p>
          <a:p>
            <a:r>
              <a:rPr lang="cs-CZ" b="1" dirty="0" smtClean="0"/>
              <a:t>3. Modulátor zvuku…rezonanční prostory</a:t>
            </a:r>
          </a:p>
          <a:p>
            <a:endParaRPr lang="cs-CZ" b="1" dirty="0"/>
          </a:p>
          <a:p>
            <a:r>
              <a:rPr lang="cs-CZ" b="1" dirty="0" smtClean="0"/>
              <a:t>4. Vyzáření a šíření</a:t>
            </a:r>
          </a:p>
          <a:p>
            <a:endParaRPr lang="cs-CZ" dirty="0" smtClean="0"/>
          </a:p>
          <a:p>
            <a:r>
              <a:rPr lang="cs-CZ" b="1" u="sng" dirty="0" smtClean="0"/>
              <a:t>Hlas je definován</a:t>
            </a:r>
          </a:p>
          <a:p>
            <a:r>
              <a:rPr lang="cs-CZ" b="1" i="1" dirty="0"/>
              <a:t>Hlasitost</a:t>
            </a:r>
            <a:r>
              <a:rPr lang="cs-CZ" dirty="0"/>
              <a:t> = tlak vzduchu + objem hlasivek (především</a:t>
            </a:r>
            <a:r>
              <a:rPr lang="cs-CZ" dirty="0" smtClean="0"/>
              <a:t>)</a:t>
            </a:r>
            <a:endParaRPr lang="cs-CZ" dirty="0"/>
          </a:p>
          <a:p>
            <a:pPr>
              <a:buFontTx/>
              <a:buNone/>
            </a:pPr>
            <a:r>
              <a:rPr lang="cs-CZ" b="1" i="1" dirty="0"/>
              <a:t>Výška tónu</a:t>
            </a:r>
            <a:r>
              <a:rPr lang="cs-CZ" dirty="0"/>
              <a:t> = napětí </a:t>
            </a:r>
            <a:r>
              <a:rPr lang="cs-CZ" dirty="0" smtClean="0"/>
              <a:t>hlasivek (především)</a:t>
            </a:r>
            <a:endParaRPr lang="cs-CZ" dirty="0"/>
          </a:p>
          <a:p>
            <a:pPr>
              <a:buFontTx/>
              <a:buNone/>
            </a:pPr>
            <a:r>
              <a:rPr lang="cs-CZ" b="1" dirty="0" smtClean="0"/>
              <a:t>Časový průběh</a:t>
            </a:r>
            <a:r>
              <a:rPr lang="cs-CZ" dirty="0" smtClean="0"/>
              <a:t> = výdech + kvalita uzávěru</a:t>
            </a:r>
          </a:p>
          <a:p>
            <a:pPr>
              <a:buFontTx/>
              <a:buNone/>
            </a:pPr>
            <a:endParaRPr lang="cs-CZ" dirty="0"/>
          </a:p>
          <a:p>
            <a:pPr>
              <a:buFontTx/>
              <a:buNone/>
            </a:pPr>
            <a:r>
              <a:rPr lang="cs-CZ" b="1" i="1" dirty="0" smtClean="0"/>
              <a:t>Barva</a:t>
            </a:r>
            <a:r>
              <a:rPr lang="cs-CZ" dirty="0" smtClean="0"/>
              <a:t> </a:t>
            </a:r>
            <a:r>
              <a:rPr lang="cs-CZ" dirty="0"/>
              <a:t>= celý hlasový aparát v širším smyslu</a:t>
            </a:r>
          </a:p>
          <a:p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       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                     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2771800" y="1988840"/>
            <a:ext cx="1152128" cy="7783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u</a:t>
            </a:r>
            <a:r>
              <a:rPr lang="cs-CZ" sz="2000" b="1" dirty="0" smtClean="0"/>
              <a:t>závěr</a:t>
            </a:r>
          </a:p>
          <a:p>
            <a:pPr algn="ctr"/>
            <a:r>
              <a:rPr lang="cs-CZ" sz="2000" b="1" dirty="0" smtClean="0"/>
              <a:t>kmitání</a:t>
            </a:r>
            <a:endParaRPr lang="cs-CZ" sz="2000" b="1" dirty="0"/>
          </a:p>
        </p:txBody>
      </p:sp>
      <p:sp>
        <p:nvSpPr>
          <p:cNvPr id="11" name="Levá složená závorka 10"/>
          <p:cNvSpPr/>
          <p:nvPr/>
        </p:nvSpPr>
        <p:spPr>
          <a:xfrm rot="10800000">
            <a:off x="2339750" y="2024844"/>
            <a:ext cx="360042" cy="82809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1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detail_image" descr=" Leonardo da Vinci - Vitruvian man (proportion drawing)"/>
          <p:cNvPicPr>
            <a:picLocks noChangeAspect="1" noChangeArrowheads="1"/>
          </p:cNvPicPr>
          <p:nvPr/>
        </p:nvPicPr>
        <p:blipFill>
          <a:blip r:embed="rId3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t="20264" r="14134" b="25429"/>
          <a:stretch>
            <a:fillRect/>
          </a:stretch>
        </p:blipFill>
        <p:spPr bwMode="auto">
          <a:xfrm>
            <a:off x="1619250" y="404813"/>
            <a:ext cx="5976938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Čtyřstranná šipka 5"/>
          <p:cNvSpPr/>
          <p:nvPr/>
        </p:nvSpPr>
        <p:spPr>
          <a:xfrm>
            <a:off x="4356100" y="836613"/>
            <a:ext cx="503238" cy="504825"/>
          </a:xfrm>
          <a:prstGeom prst="quad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7" name="Šipka nahoru 6"/>
          <p:cNvSpPr/>
          <p:nvPr/>
        </p:nvSpPr>
        <p:spPr>
          <a:xfrm>
            <a:off x="4427538" y="1484313"/>
            <a:ext cx="360362" cy="7207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8" name="Šipka doleva a nahoru 7"/>
          <p:cNvSpPr/>
          <p:nvPr/>
        </p:nvSpPr>
        <p:spPr>
          <a:xfrm rot="2677132">
            <a:off x="4292600" y="2592388"/>
            <a:ext cx="642938" cy="628650"/>
          </a:xfrm>
          <a:prstGeom prst="left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9" name="Šipka nahoru 8"/>
          <p:cNvSpPr/>
          <p:nvPr/>
        </p:nvSpPr>
        <p:spPr>
          <a:xfrm>
            <a:off x="4859338" y="2060575"/>
            <a:ext cx="144462" cy="360363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10" name="Šipka nahoru 9"/>
          <p:cNvSpPr/>
          <p:nvPr/>
        </p:nvSpPr>
        <p:spPr>
          <a:xfrm>
            <a:off x="4211638" y="2060575"/>
            <a:ext cx="144462" cy="360363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11" name="Šipka nahoru 10"/>
          <p:cNvSpPr/>
          <p:nvPr/>
        </p:nvSpPr>
        <p:spPr>
          <a:xfrm>
            <a:off x="4932363" y="1557338"/>
            <a:ext cx="144462" cy="358775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12" name="Šipka nahoru 11"/>
          <p:cNvSpPr/>
          <p:nvPr/>
        </p:nvSpPr>
        <p:spPr>
          <a:xfrm>
            <a:off x="4140200" y="1557338"/>
            <a:ext cx="144463" cy="358775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13" name="Šipka nahoru 12"/>
          <p:cNvSpPr/>
          <p:nvPr/>
        </p:nvSpPr>
        <p:spPr>
          <a:xfrm>
            <a:off x="4500563" y="2357438"/>
            <a:ext cx="215900" cy="360362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15" name="Šipka doprava 14"/>
          <p:cNvSpPr/>
          <p:nvPr/>
        </p:nvSpPr>
        <p:spPr>
          <a:xfrm>
            <a:off x="5292725" y="1360488"/>
            <a:ext cx="719138" cy="19685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16" name="Šipka doprava 15"/>
          <p:cNvSpPr/>
          <p:nvPr/>
        </p:nvSpPr>
        <p:spPr>
          <a:xfrm flipH="1">
            <a:off x="3348038" y="1341438"/>
            <a:ext cx="719137" cy="18732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17" name="Šipka dolů 16"/>
          <p:cNvSpPr/>
          <p:nvPr/>
        </p:nvSpPr>
        <p:spPr>
          <a:xfrm rot="1860252">
            <a:off x="3973513" y="3200400"/>
            <a:ext cx="219075" cy="97313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19" name="Šipka dolů 18"/>
          <p:cNvSpPr/>
          <p:nvPr/>
        </p:nvSpPr>
        <p:spPr>
          <a:xfrm rot="20097365">
            <a:off x="4983163" y="3289300"/>
            <a:ext cx="236537" cy="97631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2591594" y="2276301"/>
            <a:ext cx="4392612" cy="4537075"/>
          </a:xfrm>
          <a:prstGeom prst="ellipse">
            <a:avLst/>
          </a:prstGeom>
          <a:solidFill>
            <a:schemeClr val="accent1">
              <a:lumMod val="75000"/>
              <a:alpha val="33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 sz="1400" dirty="0">
              <a:noFill/>
            </a:endParaRPr>
          </a:p>
        </p:txBody>
      </p:sp>
      <p:sp>
        <p:nvSpPr>
          <p:cNvPr id="26" name="Čtyřstranná šipka 25"/>
          <p:cNvSpPr/>
          <p:nvPr/>
        </p:nvSpPr>
        <p:spPr>
          <a:xfrm>
            <a:off x="4211638" y="692150"/>
            <a:ext cx="792162" cy="720725"/>
          </a:xfrm>
          <a:prstGeom prst="quad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3935887" y="-27955"/>
            <a:ext cx="4392613" cy="4537075"/>
          </a:xfrm>
          <a:prstGeom prst="ellipse">
            <a:avLst/>
          </a:prstGeom>
          <a:solidFill>
            <a:srgbClr val="92D050">
              <a:alpha val="33000"/>
            </a:srgbClr>
          </a:solidFill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 dirty="0">
              <a:noFill/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828675" y="-18257"/>
            <a:ext cx="4391025" cy="4537075"/>
          </a:xfrm>
          <a:prstGeom prst="ellipse">
            <a:avLst/>
          </a:prstGeom>
          <a:solidFill>
            <a:srgbClr val="C00000">
              <a:alpha val="33000"/>
            </a:srgb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 dirty="0">
              <a:noFill/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2953172" y="1506711"/>
            <a:ext cx="3419028" cy="314642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PORUCHA</a:t>
            </a:r>
          </a:p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</a:rPr>
              <a:t>=</a:t>
            </a:r>
            <a:endParaRPr lang="cs-CZ" sz="2800" b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postižení šíření NAPĚTÍ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23" name="TextovéPole 8"/>
          <p:cNvSpPr txBox="1">
            <a:spLocks noChangeArrowheads="1"/>
          </p:cNvSpPr>
          <p:nvPr/>
        </p:nvSpPr>
        <p:spPr bwMode="auto">
          <a:xfrm>
            <a:off x="503238" y="1970088"/>
            <a:ext cx="1260475" cy="52228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Times New Roman" pitchFamily="18" charset="0"/>
              </a:rPr>
              <a:t>Psycho</a:t>
            </a:r>
          </a:p>
        </p:txBody>
      </p:sp>
      <p:sp>
        <p:nvSpPr>
          <p:cNvPr id="25" name="TextovéPole 7"/>
          <p:cNvSpPr txBox="1">
            <a:spLocks noChangeArrowheads="1"/>
          </p:cNvSpPr>
          <p:nvPr/>
        </p:nvSpPr>
        <p:spPr bwMode="auto">
          <a:xfrm>
            <a:off x="7451725" y="1989138"/>
            <a:ext cx="1258888" cy="522287"/>
          </a:xfrm>
          <a:prstGeom prst="rect">
            <a:avLst/>
          </a:prstGeom>
          <a:solidFill>
            <a:srgbClr val="328E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Times New Roman" pitchFamily="18" charset="0"/>
              </a:rPr>
              <a:t>Socio</a:t>
            </a:r>
          </a:p>
        </p:txBody>
      </p:sp>
      <p:sp>
        <p:nvSpPr>
          <p:cNvPr id="21" name="TextovéPole 9"/>
          <p:cNvSpPr txBox="1">
            <a:spLocks noChangeArrowheads="1"/>
          </p:cNvSpPr>
          <p:nvPr/>
        </p:nvSpPr>
        <p:spPr bwMode="auto">
          <a:xfrm>
            <a:off x="3960813" y="5929313"/>
            <a:ext cx="1258887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Times New Roman" pitchFamily="18" charset="0"/>
              </a:rPr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315464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4" grpId="0" animBg="1"/>
      <p:bldP spid="22" grpId="0" animBg="1"/>
      <p:bldP spid="30" grpId="0" animBg="1"/>
      <p:bldP spid="23" grpId="0" animBg="1"/>
      <p:bldP spid="2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Je rovno 11"/>
          <p:cNvSpPr/>
          <p:nvPr/>
        </p:nvSpPr>
        <p:spPr>
          <a:xfrm>
            <a:off x="2771800" y="4915464"/>
            <a:ext cx="324036" cy="52976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8928992" cy="778098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/>
              <a:t>Hlasová porucha z </a:t>
            </a:r>
            <a:r>
              <a:rPr lang="cs-CZ" sz="3600" b="1" dirty="0" err="1" smtClean="0"/>
              <a:t>přetížení-postižení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respirofonace</a:t>
            </a:r>
            <a:endParaRPr lang="cs-CZ" sz="3600" b="1" dirty="0"/>
          </a:p>
        </p:txBody>
      </p:sp>
      <p:sp>
        <p:nvSpPr>
          <p:cNvPr id="4" name="Ovál 3"/>
          <p:cNvSpPr/>
          <p:nvPr/>
        </p:nvSpPr>
        <p:spPr>
          <a:xfrm>
            <a:off x="3239852" y="754844"/>
            <a:ext cx="3024336" cy="15121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Indispozice/</a:t>
            </a:r>
          </a:p>
          <a:p>
            <a:pPr algn="ctr"/>
            <a:r>
              <a:rPr lang="cs-CZ" dirty="0" smtClean="0"/>
              <a:t>postižení hrtanu/</a:t>
            </a:r>
          </a:p>
          <a:p>
            <a:pPr algn="ctr"/>
            <a:r>
              <a:rPr lang="cs-CZ" dirty="0" smtClean="0"/>
              <a:t>nadměrná zátěž</a:t>
            </a:r>
            <a:endParaRPr lang="cs-CZ" dirty="0"/>
          </a:p>
        </p:txBody>
      </p:sp>
      <p:sp>
        <p:nvSpPr>
          <p:cNvPr id="5" name="Ovál 4"/>
          <p:cNvSpPr/>
          <p:nvPr/>
        </p:nvSpPr>
        <p:spPr>
          <a:xfrm>
            <a:off x="6581308" y="2482289"/>
            <a:ext cx="2105040" cy="108957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Snížení hlasového výkonu </a:t>
            </a:r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6581308" y="4401108"/>
            <a:ext cx="2105040" cy="10711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Potřeba zvýšit hlasový výkon</a:t>
            </a:r>
            <a:endParaRPr lang="cs-CZ" dirty="0"/>
          </a:p>
        </p:txBody>
      </p:sp>
      <p:sp>
        <p:nvSpPr>
          <p:cNvPr id="7" name="Ovál 6"/>
          <p:cNvSpPr/>
          <p:nvPr/>
        </p:nvSpPr>
        <p:spPr>
          <a:xfrm>
            <a:off x="728522" y="4616705"/>
            <a:ext cx="1998324" cy="12261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Zvýšení fonačního tlaku</a:t>
            </a:r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3707904" y="4401108"/>
            <a:ext cx="2232248" cy="1188132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Nepřiměřené napětí svalů hrtanu</a:t>
            </a:r>
            <a:endParaRPr lang="cs-CZ" dirty="0"/>
          </a:p>
        </p:txBody>
      </p:sp>
      <p:sp>
        <p:nvSpPr>
          <p:cNvPr id="9" name="Ovál 8"/>
          <p:cNvSpPr/>
          <p:nvPr/>
        </p:nvSpPr>
        <p:spPr>
          <a:xfrm>
            <a:off x="3563888" y="5555138"/>
            <a:ext cx="2448272" cy="1330246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„tlačený“ výdech – akcent v začátku</a:t>
            </a:r>
            <a:endParaRPr lang="cs-CZ" dirty="0"/>
          </a:p>
        </p:txBody>
      </p:sp>
      <p:sp>
        <p:nvSpPr>
          <p:cNvPr id="10" name="Ovál 9"/>
          <p:cNvSpPr/>
          <p:nvPr/>
        </p:nvSpPr>
        <p:spPr>
          <a:xfrm>
            <a:off x="728522" y="2636912"/>
            <a:ext cx="2259302" cy="114790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Mechanické poškození  hlasivek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527420" y="956477"/>
            <a:ext cx="158417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u="sng" dirty="0" smtClean="0"/>
              <a:t>H</a:t>
            </a:r>
            <a:r>
              <a:rPr lang="cs-CZ" dirty="0" smtClean="0"/>
              <a:t>ej….</a:t>
            </a:r>
            <a:r>
              <a:rPr lang="cs-CZ" dirty="0" err="1" smtClean="0"/>
              <a:t>he</a:t>
            </a:r>
            <a:r>
              <a:rPr lang="cs-CZ" sz="2400" b="1" u="sng" dirty="0" err="1" smtClean="0"/>
              <a:t>eej</a:t>
            </a:r>
            <a:endParaRPr lang="cs-CZ" sz="2400" b="1" u="sng" dirty="0"/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6332721" y="1726205"/>
            <a:ext cx="610580" cy="40665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7633828" y="3717032"/>
            <a:ext cx="0" cy="57606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5940152" y="5007184"/>
            <a:ext cx="360040" cy="599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>
            <a:off x="5982054" y="5517232"/>
            <a:ext cx="462154" cy="28803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2960972" y="3882059"/>
            <a:ext cx="746932" cy="771077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 flipV="1">
            <a:off x="3059832" y="5487220"/>
            <a:ext cx="462154" cy="28803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V="1">
            <a:off x="1727684" y="3843046"/>
            <a:ext cx="1" cy="59406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2267744" y="1929530"/>
            <a:ext cx="846196" cy="55275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ál 19"/>
          <p:cNvSpPr/>
          <p:nvPr/>
        </p:nvSpPr>
        <p:spPr>
          <a:xfrm>
            <a:off x="3779912" y="3243099"/>
            <a:ext cx="2088232" cy="1122005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zrychlení tempa řeči (mimovolně)</a:t>
            </a:r>
            <a:endParaRPr lang="cs-CZ" dirty="0"/>
          </a:p>
        </p:txBody>
      </p:sp>
      <p:cxnSp>
        <p:nvCxnSpPr>
          <p:cNvPr id="25" name="Přímá spojnice se šipkou 24"/>
          <p:cNvCxnSpPr/>
          <p:nvPr/>
        </p:nvCxnSpPr>
        <p:spPr>
          <a:xfrm flipH="1" flipV="1">
            <a:off x="5982054" y="4149080"/>
            <a:ext cx="462154" cy="28803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3172320" y="5007184"/>
            <a:ext cx="436522" cy="15000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ál 27"/>
          <p:cNvSpPr/>
          <p:nvPr/>
        </p:nvSpPr>
        <p:spPr>
          <a:xfrm>
            <a:off x="215517" y="754844"/>
            <a:ext cx="1512168" cy="1080120"/>
          </a:xfrm>
          <a:prstGeom prst="ellipse">
            <a:avLst/>
          </a:prstGeom>
          <a:solidFill>
            <a:schemeClr val="tx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Noxy</a:t>
            </a:r>
          </a:p>
          <a:p>
            <a:pPr algn="ctr"/>
            <a:r>
              <a:rPr lang="cs-CZ" b="1" dirty="0" smtClean="0"/>
              <a:t>(kouření, GER aj.)</a:t>
            </a:r>
          </a:p>
        </p:txBody>
      </p:sp>
      <p:sp>
        <p:nvSpPr>
          <p:cNvPr id="31" name="Ovál 30"/>
          <p:cNvSpPr/>
          <p:nvPr/>
        </p:nvSpPr>
        <p:spPr>
          <a:xfrm>
            <a:off x="6966560" y="5775252"/>
            <a:ext cx="1512168" cy="1080120"/>
          </a:xfrm>
          <a:prstGeom prst="ellipse">
            <a:avLst/>
          </a:prstGeom>
          <a:solidFill>
            <a:schemeClr val="tx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Obava ze  selhání hlasu</a:t>
            </a:r>
          </a:p>
        </p:txBody>
      </p:sp>
      <p:sp>
        <p:nvSpPr>
          <p:cNvPr id="22" name="Šipka doprava 21"/>
          <p:cNvSpPr/>
          <p:nvPr/>
        </p:nvSpPr>
        <p:spPr>
          <a:xfrm rot="3863596">
            <a:off x="1062894" y="2040186"/>
            <a:ext cx="468052" cy="337482"/>
          </a:xfrm>
          <a:prstGeom prst="rightArrow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Šipka doprava 31"/>
          <p:cNvSpPr/>
          <p:nvPr/>
        </p:nvSpPr>
        <p:spPr>
          <a:xfrm rot="11943276">
            <a:off x="6506232" y="5873460"/>
            <a:ext cx="473147" cy="329925"/>
          </a:xfrm>
          <a:prstGeom prst="rightArrow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287525" y="754212"/>
            <a:ext cx="8604955" cy="5832648"/>
          </a:xfrm>
          <a:prstGeom prst="ellipse">
            <a:avLst/>
          </a:prstGeom>
          <a:solidFill>
            <a:schemeClr val="tx1">
              <a:lumMod val="95000"/>
              <a:lumOff val="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/>
              <a:t>Fixace </a:t>
            </a:r>
          </a:p>
          <a:p>
            <a:pPr algn="ctr"/>
            <a:r>
              <a:rPr lang="cs-CZ" sz="3600" b="1" dirty="0" smtClean="0"/>
              <a:t>vadného pohybového vzorce</a:t>
            </a:r>
          </a:p>
          <a:p>
            <a:pPr algn="ctr"/>
            <a:endParaRPr lang="cs-CZ" sz="3600" b="1" dirty="0" smtClean="0"/>
          </a:p>
          <a:p>
            <a:pPr algn="ctr"/>
            <a:r>
              <a:rPr lang="cs-CZ" sz="3600" b="1" dirty="0" smtClean="0"/>
              <a:t>Postižení:</a:t>
            </a:r>
          </a:p>
          <a:p>
            <a:pPr algn="ctr"/>
            <a:r>
              <a:rPr lang="cs-CZ" sz="3600" b="1" dirty="0" smtClean="0"/>
              <a:t> respiro-fonace</a:t>
            </a:r>
          </a:p>
          <a:p>
            <a:pPr algn="ctr"/>
            <a:r>
              <a:rPr lang="cs-CZ" sz="3600" b="1" dirty="0"/>
              <a:t>r</a:t>
            </a:r>
            <a:r>
              <a:rPr lang="cs-CZ" sz="3600" b="1" dirty="0" smtClean="0"/>
              <a:t>espiro-</a:t>
            </a:r>
            <a:r>
              <a:rPr lang="cs-CZ" sz="3600" b="1" dirty="0" err="1" smtClean="0"/>
              <a:t>fono</a:t>
            </a:r>
            <a:r>
              <a:rPr lang="cs-CZ" sz="3600" b="1" dirty="0" smtClean="0"/>
              <a:t>-artikulace</a:t>
            </a:r>
            <a:endParaRPr lang="cs-CZ" sz="3600" b="1" dirty="0"/>
          </a:p>
        </p:txBody>
      </p:sp>
      <p:sp>
        <p:nvSpPr>
          <p:cNvPr id="3" name="Ovál 2"/>
          <p:cNvSpPr/>
          <p:nvPr/>
        </p:nvSpPr>
        <p:spPr>
          <a:xfrm>
            <a:off x="3608842" y="3027075"/>
            <a:ext cx="2511330" cy="38309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/>
              <a:t>Zvýšené svalové napětí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67933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Poruchy z přetížení hlasového profesionála 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9750" r="14823"/>
          <a:stretch/>
        </p:blipFill>
        <p:spPr bwMode="auto">
          <a:xfrm>
            <a:off x="1769344" y="2420888"/>
            <a:ext cx="5908677" cy="417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/>
          <p:cNvSpPr/>
          <p:nvPr/>
        </p:nvSpPr>
        <p:spPr>
          <a:xfrm>
            <a:off x="467544" y="1412776"/>
            <a:ext cx="8352928" cy="5400600"/>
          </a:xfrm>
          <a:prstGeom prst="ellipse">
            <a:avLst/>
          </a:prstGeom>
          <a:solidFill>
            <a:srgbClr val="92D050">
              <a:alpha val="7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dirty="0" smtClean="0"/>
              <a:t>Pedagog</a:t>
            </a:r>
            <a:endParaRPr lang="cs-CZ" sz="6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267744" y="5394790"/>
            <a:ext cx="51125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Požadovaná nepřiměřená zátěž</a:t>
            </a:r>
          </a:p>
          <a:p>
            <a:pPr marL="285750" indent="-285750" algn="ctr">
              <a:buFontTx/>
              <a:buChar char="-"/>
            </a:pPr>
            <a:endParaRPr lang="cs-CZ" sz="2400" dirty="0" smtClean="0"/>
          </a:p>
          <a:p>
            <a:pPr algn="ctr"/>
            <a:r>
              <a:rPr lang="cs-CZ" sz="2400" dirty="0" smtClean="0"/>
              <a:t>Učí sebe, nehledá  individualitu  žáka</a:t>
            </a:r>
            <a:endParaRPr lang="cs-CZ" sz="2400" dirty="0"/>
          </a:p>
        </p:txBody>
      </p:sp>
      <p:sp>
        <p:nvSpPr>
          <p:cNvPr id="6" name="Ovál 5"/>
          <p:cNvSpPr/>
          <p:nvPr/>
        </p:nvSpPr>
        <p:spPr>
          <a:xfrm>
            <a:off x="467544" y="1412776"/>
            <a:ext cx="8352928" cy="5400600"/>
          </a:xfrm>
          <a:prstGeom prst="ellipse">
            <a:avLst/>
          </a:prstGeom>
          <a:solidFill>
            <a:srgbClr val="FFFF00">
              <a:alpha val="7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dirty="0" smtClean="0"/>
              <a:t>Hlasový profesionál</a:t>
            </a:r>
            <a:endParaRPr lang="cs-CZ" sz="6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339752" y="5325015"/>
            <a:ext cx="51125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Není schopen zvládnout potřebnou techniku</a:t>
            </a:r>
          </a:p>
          <a:p>
            <a:pPr algn="ctr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897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Hlasové poruchy z přetížení – organické nálezy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92514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Nespecifické organické změny (překrvení, otok)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Benigní hlasivkové léze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- uzlíky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- </a:t>
            </a:r>
            <a:r>
              <a:rPr lang="cs-CZ" dirty="0" err="1" smtClean="0"/>
              <a:t>Reinkeho</a:t>
            </a:r>
            <a:r>
              <a:rPr lang="cs-CZ" dirty="0" smtClean="0"/>
              <a:t> edémy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- cysty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- polypy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- jizvy, granulomy aj.</a:t>
            </a:r>
            <a:endParaRPr lang="cs-CZ" dirty="0"/>
          </a:p>
        </p:txBody>
      </p:sp>
      <p:pic>
        <p:nvPicPr>
          <p:cNvPr id="4" name="Petrláková alžběta před přetížení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55976" y="2106234"/>
            <a:ext cx="2051720" cy="1667998"/>
          </a:xfrm>
          <a:prstGeom prst="rect">
            <a:avLst/>
          </a:prstGeom>
        </p:spPr>
      </p:pic>
      <p:pic>
        <p:nvPicPr>
          <p:cNvPr id="5" name="uzlíky demo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96744" y="2132856"/>
            <a:ext cx="2051720" cy="1641376"/>
          </a:xfrm>
          <a:prstGeom prst="rect">
            <a:avLst/>
          </a:prstGeom>
        </p:spPr>
      </p:pic>
      <p:pic>
        <p:nvPicPr>
          <p:cNvPr id="6" name="57  cysta a kont. léze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27224" y="4293096"/>
            <a:ext cx="2021240" cy="1653742"/>
          </a:xfrm>
          <a:prstGeom prst="rect">
            <a:avLst/>
          </a:prstGeom>
        </p:spPr>
      </p:pic>
      <p:pic>
        <p:nvPicPr>
          <p:cNvPr id="7" name="ZC - R. edémy.mp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5976" y="4293096"/>
            <a:ext cx="2051720" cy="16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76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52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 smtClean="0"/>
              <a:t>Gastrolaryngeální</a:t>
            </a:r>
            <a:r>
              <a:rPr lang="cs-CZ" sz="3600" b="1" dirty="0" smtClean="0"/>
              <a:t> reflux/</a:t>
            </a:r>
            <a:br>
              <a:rPr lang="cs-CZ" sz="3600" b="1" dirty="0" smtClean="0"/>
            </a:br>
            <a:r>
              <a:rPr lang="cs-CZ" sz="3600" b="1" dirty="0" err="1" smtClean="0"/>
              <a:t>extraezofageální</a:t>
            </a:r>
            <a:r>
              <a:rPr lang="cs-CZ" sz="3600" b="1" dirty="0" smtClean="0"/>
              <a:t> reflux (EER)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525963"/>
          </a:xfrm>
        </p:spPr>
        <p:txBody>
          <a:bodyPr>
            <a:normAutofit fontScale="77500" lnSpcReduction="20000"/>
          </a:bodyPr>
          <a:lstStyle/>
          <a:p>
            <a:r>
              <a:rPr lang="cs-CZ" b="1" i="1" dirty="0" smtClean="0"/>
              <a:t>Vytváří sterilní zánět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i="1" dirty="0" smtClean="0"/>
              <a:t>Příznaky poruchy z přetížení bez změny zátěže a techniky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i="1" dirty="0" smtClean="0"/>
              <a:t>Příznaky</a:t>
            </a:r>
            <a:r>
              <a:rPr lang="cs-CZ" dirty="0" smtClean="0"/>
              <a:t> - hlasová únava + ztráta rozsahu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- parestezie hrtanu vázané na potraviny a polohu těla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- rozkašlání po pocitu šimrání v hrdle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i="1" dirty="0" smtClean="0"/>
              <a:t>Zlepšením potíží s refluxem odezní známky přetížení</a:t>
            </a:r>
          </a:p>
          <a:p>
            <a:endParaRPr lang="cs-CZ" dirty="0"/>
          </a:p>
          <a:p>
            <a:r>
              <a:rPr lang="cs-CZ" b="1" i="1" dirty="0" err="1" smtClean="0"/>
              <a:t>Kofaktorem</a:t>
            </a:r>
            <a:r>
              <a:rPr lang="cs-CZ" b="1" i="1" dirty="0" smtClean="0"/>
              <a:t> vzniku</a:t>
            </a:r>
            <a:r>
              <a:rPr lang="cs-CZ" dirty="0" smtClean="0"/>
              <a:t>  - granulomů a </a:t>
            </a:r>
            <a:r>
              <a:rPr lang="cs-CZ" dirty="0" err="1" smtClean="0"/>
              <a:t>Reinkeho</a:t>
            </a:r>
            <a:r>
              <a:rPr lang="cs-CZ" dirty="0" smtClean="0"/>
              <a:t> edémů, v ostatních případech není etiologickým faktorem, ale jen zhoršuje stav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209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62074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Lokalizované zbytnění hlasivek</a:t>
            </a:r>
            <a:endParaRPr lang="cs-CZ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6984" t="7912" b="43187"/>
          <a:stretch>
            <a:fillRect/>
          </a:stretch>
        </p:blipFill>
        <p:spPr bwMode="auto">
          <a:xfrm>
            <a:off x="35496" y="620688"/>
            <a:ext cx="4824536" cy="352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 l="13693" t="7921" r="3299" b="36197"/>
          <a:stretch>
            <a:fillRect/>
          </a:stretch>
        </p:blipFill>
        <p:spPr bwMode="auto">
          <a:xfrm>
            <a:off x="611560" y="4187321"/>
            <a:ext cx="3672408" cy="246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Kosoúhelník 25"/>
          <p:cNvSpPr/>
          <p:nvPr/>
        </p:nvSpPr>
        <p:spPr>
          <a:xfrm rot="21220736">
            <a:off x="1521717" y="2036600"/>
            <a:ext cx="1800200" cy="936104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Kosoúhelník 26"/>
          <p:cNvSpPr/>
          <p:nvPr/>
        </p:nvSpPr>
        <p:spPr>
          <a:xfrm rot="20800246">
            <a:off x="2912160" y="2018227"/>
            <a:ext cx="956096" cy="654672"/>
          </a:xfrm>
          <a:prstGeom prst="parallelogram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Šipka nahoru 27"/>
          <p:cNvSpPr/>
          <p:nvPr/>
        </p:nvSpPr>
        <p:spPr>
          <a:xfrm>
            <a:off x="2195736" y="2924944"/>
            <a:ext cx="144016" cy="28803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 nahoru 28"/>
          <p:cNvSpPr/>
          <p:nvPr/>
        </p:nvSpPr>
        <p:spPr>
          <a:xfrm flipV="1">
            <a:off x="2195736" y="1772816"/>
            <a:ext cx="135632" cy="28803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5292080" y="1340768"/>
            <a:ext cx="37081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b="1" i="1" u="sng" dirty="0" smtClean="0"/>
          </a:p>
          <a:p>
            <a:r>
              <a:rPr lang="cs-CZ" sz="2000" b="1" i="1" u="sng" dirty="0" smtClean="0"/>
              <a:t>Základní změny  v hlase:</a:t>
            </a:r>
          </a:p>
          <a:p>
            <a:r>
              <a:rPr lang="cs-CZ" sz="2000" b="1" dirty="0" smtClean="0"/>
              <a:t>1. Rozdělení rejstříků</a:t>
            </a:r>
          </a:p>
          <a:p>
            <a:r>
              <a:rPr lang="cs-CZ" sz="2000" b="1" dirty="0"/>
              <a:t>2</a:t>
            </a:r>
            <a:r>
              <a:rPr lang="cs-CZ" sz="2000" b="1" dirty="0" smtClean="0"/>
              <a:t>. Nemožnost  ztišit </a:t>
            </a:r>
          </a:p>
          <a:p>
            <a:r>
              <a:rPr lang="cs-CZ" sz="2000" b="1" dirty="0"/>
              <a:t>3</a:t>
            </a:r>
            <a:r>
              <a:rPr lang="cs-CZ" sz="2000" b="1" dirty="0" smtClean="0"/>
              <a:t>. Zmenšení DR </a:t>
            </a:r>
          </a:p>
          <a:p>
            <a:r>
              <a:rPr lang="cs-CZ" sz="2000" b="1" dirty="0" smtClean="0"/>
              <a:t>(v počátku zesílení ale možné)</a:t>
            </a:r>
          </a:p>
          <a:p>
            <a:endParaRPr lang="cs-CZ" sz="1400" dirty="0"/>
          </a:p>
        </p:txBody>
      </p:sp>
      <p:sp>
        <p:nvSpPr>
          <p:cNvPr id="31" name="Kosoúhelník 30"/>
          <p:cNvSpPr/>
          <p:nvPr/>
        </p:nvSpPr>
        <p:spPr>
          <a:xfrm rot="21220736">
            <a:off x="1218634" y="2258373"/>
            <a:ext cx="1607619" cy="652061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37 uzlíky oboustr. + kmit od uzlíku diplof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9.8807" end="11585.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9391" y="3497505"/>
            <a:ext cx="3557065" cy="266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346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0.0408 -0.0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-0.04062 -0.0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27" grpId="0" animBg="1"/>
      <p:bldP spid="28" grpId="0" animBg="1"/>
      <p:bldP spid="29" grpId="0" animBg="1"/>
      <p:bldP spid="31" grpId="0" animBg="1"/>
      <p:bldP spid="3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Generalizované zbytnění hmoty hlasivek</a:t>
            </a:r>
            <a:endParaRPr lang="cs-CZ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6984" t="7912" b="43187"/>
          <a:stretch>
            <a:fillRect/>
          </a:stretch>
        </p:blipFill>
        <p:spPr bwMode="auto">
          <a:xfrm>
            <a:off x="35496" y="1124744"/>
            <a:ext cx="5040560" cy="368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Kosoúhelník 25"/>
          <p:cNvSpPr/>
          <p:nvPr/>
        </p:nvSpPr>
        <p:spPr>
          <a:xfrm rot="21220736">
            <a:off x="1521717" y="2468648"/>
            <a:ext cx="1800200" cy="936104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Kosoúhelník 26"/>
          <p:cNvSpPr/>
          <p:nvPr/>
        </p:nvSpPr>
        <p:spPr>
          <a:xfrm rot="20800246">
            <a:off x="2896333" y="2393469"/>
            <a:ext cx="1022990" cy="784153"/>
          </a:xfrm>
          <a:prstGeom prst="parallelogram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Šipka nahoru 27"/>
          <p:cNvSpPr/>
          <p:nvPr/>
        </p:nvSpPr>
        <p:spPr>
          <a:xfrm>
            <a:off x="1763688" y="3356992"/>
            <a:ext cx="144016" cy="28803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 nahoru 28"/>
          <p:cNvSpPr/>
          <p:nvPr/>
        </p:nvSpPr>
        <p:spPr>
          <a:xfrm flipV="1">
            <a:off x="1763688" y="2276872"/>
            <a:ext cx="135632" cy="28803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5292080" y="2005097"/>
            <a:ext cx="33123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u="sng" dirty="0" smtClean="0"/>
              <a:t>Základní změny  v hlase:</a:t>
            </a:r>
          </a:p>
          <a:p>
            <a:r>
              <a:rPr lang="cs-CZ" sz="2400" b="1" dirty="0" smtClean="0"/>
              <a:t>1. Ztráta falzetu</a:t>
            </a:r>
          </a:p>
          <a:p>
            <a:r>
              <a:rPr lang="cs-CZ" sz="2400" b="1" dirty="0" smtClean="0"/>
              <a:t>2. Prohloubení hlasu</a:t>
            </a:r>
          </a:p>
          <a:p>
            <a:r>
              <a:rPr lang="cs-CZ" sz="2400" b="1" dirty="0" smtClean="0"/>
              <a:t>3. Nemožnost ztišit</a:t>
            </a:r>
          </a:p>
          <a:p>
            <a:r>
              <a:rPr lang="cs-CZ" sz="2400" b="1" dirty="0" smtClean="0"/>
              <a:t>4. Zmenšení DR</a:t>
            </a:r>
          </a:p>
          <a:p>
            <a:endParaRPr lang="cs-CZ" dirty="0"/>
          </a:p>
        </p:txBody>
      </p:sp>
      <p:sp>
        <p:nvSpPr>
          <p:cNvPr id="10" name="Kosoúhelník 9"/>
          <p:cNvSpPr/>
          <p:nvPr/>
        </p:nvSpPr>
        <p:spPr>
          <a:xfrm rot="21220736">
            <a:off x="1002610" y="2618413"/>
            <a:ext cx="1607619" cy="652061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/>
          <p:nvPr/>
        </p:nvPicPr>
        <p:blipFill>
          <a:blip r:embed="rId6" cstate="print"/>
          <a:srcRect l="14413" t="8657" b="44782"/>
          <a:stretch>
            <a:fillRect/>
          </a:stretch>
        </p:blipFill>
        <p:spPr bwMode="auto">
          <a:xfrm>
            <a:off x="657621" y="4725144"/>
            <a:ext cx="352839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. edémy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86.92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4245" y="3998168"/>
            <a:ext cx="3352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629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-0.05625 -0.00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27" grpId="0" animBg="1"/>
      <p:bldP spid="28" grpId="0" animBg="1"/>
      <p:bldP spid="2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Ztráta hmoty</a:t>
            </a:r>
            <a:endParaRPr lang="cs-CZ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6984" t="7912" b="43187"/>
          <a:stretch>
            <a:fillRect/>
          </a:stretch>
        </p:blipFill>
        <p:spPr bwMode="auto">
          <a:xfrm>
            <a:off x="35496" y="1253122"/>
            <a:ext cx="5040560" cy="368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Kosoúhelník 25"/>
          <p:cNvSpPr/>
          <p:nvPr/>
        </p:nvSpPr>
        <p:spPr>
          <a:xfrm rot="21220736">
            <a:off x="1161677" y="2468648"/>
            <a:ext cx="1800200" cy="936104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Kosoúhelník 26"/>
          <p:cNvSpPr/>
          <p:nvPr/>
        </p:nvSpPr>
        <p:spPr>
          <a:xfrm rot="20800246">
            <a:off x="2626942" y="2379326"/>
            <a:ext cx="974227" cy="731196"/>
          </a:xfrm>
          <a:prstGeom prst="parallelogram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5220072" y="1052736"/>
            <a:ext cx="38884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u="sng" dirty="0" smtClean="0"/>
              <a:t>Základní změny  v hlase:</a:t>
            </a:r>
          </a:p>
          <a:p>
            <a:r>
              <a:rPr lang="cs-CZ" sz="2400" b="1" dirty="0" smtClean="0"/>
              <a:t>1. Prolnutí falzetu a </a:t>
            </a:r>
            <a:r>
              <a:rPr lang="cs-CZ" sz="2400" b="1" dirty="0" err="1" smtClean="0"/>
              <a:t>modálu</a:t>
            </a:r>
            <a:endParaRPr lang="cs-CZ" sz="2400" b="1" dirty="0" smtClean="0"/>
          </a:p>
          <a:p>
            <a:r>
              <a:rPr lang="cs-CZ" sz="2400" b="1" dirty="0" smtClean="0"/>
              <a:t>2. Vyšší poloha hlasu</a:t>
            </a:r>
          </a:p>
          <a:p>
            <a:r>
              <a:rPr lang="cs-CZ" sz="2400" b="1" dirty="0" smtClean="0"/>
              <a:t>3. Zmenšení DR i TR</a:t>
            </a:r>
          </a:p>
          <a:p>
            <a:endParaRPr lang="cs-CZ" dirty="0"/>
          </a:p>
        </p:txBody>
      </p:sp>
      <p:sp>
        <p:nvSpPr>
          <p:cNvPr id="10" name="Kosoúhelník 9"/>
          <p:cNvSpPr/>
          <p:nvPr/>
        </p:nvSpPr>
        <p:spPr>
          <a:xfrm rot="21220736">
            <a:off x="1201786" y="2643644"/>
            <a:ext cx="1470176" cy="721309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ů 7"/>
          <p:cNvSpPr/>
          <p:nvPr/>
        </p:nvSpPr>
        <p:spPr>
          <a:xfrm>
            <a:off x="2483768" y="2060848"/>
            <a:ext cx="7200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 flipV="1">
            <a:off x="2483768" y="3429000"/>
            <a:ext cx="7200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>
            <a:off x="1331640" y="2924944"/>
            <a:ext cx="2880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flipH="1">
            <a:off x="3068216" y="2861320"/>
            <a:ext cx="351656" cy="63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Obrázek 1"/>
          <p:cNvPicPr>
            <a:picLocks noChangeAspect="1" noChangeArrowheads="1"/>
          </p:cNvPicPr>
          <p:nvPr/>
        </p:nvPicPr>
        <p:blipFill>
          <a:blip r:embed="rId6" cstate="print"/>
          <a:srcRect l="16197" t="8377" r="2563" b="44345"/>
          <a:stretch>
            <a:fillRect/>
          </a:stretch>
        </p:blipFill>
        <p:spPr bwMode="auto">
          <a:xfrm>
            <a:off x="971600" y="4797152"/>
            <a:ext cx="3409952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učera zdeněk př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0072" y="3861048"/>
            <a:ext cx="3510136" cy="2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6087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139 L 0.04982 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1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2083 L -0.06094 0.0368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8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27" grpId="0" animBg="1"/>
      <p:bldP spid="10" grpId="0" animBg="1"/>
      <p:bldP spid="10" grpId="1" animBg="1"/>
      <p:bldP spid="8" grpId="0" animBg="1"/>
      <p:bldP spid="9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24133"/>
            <a:ext cx="3459473" cy="3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/>
          <a:lstStyle/>
          <a:p>
            <a:r>
              <a:rPr lang="cs-CZ" dirty="0" smtClean="0"/>
              <a:t>Poruchy z přitížení…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/>
          <a:lstStyle/>
          <a:p>
            <a:r>
              <a:rPr lang="cs-CZ" dirty="0" smtClean="0"/>
              <a:t>M. Kučera</a:t>
            </a:r>
            <a:endParaRPr lang="cs-CZ" dirty="0"/>
          </a:p>
        </p:txBody>
      </p:sp>
      <p:pic>
        <p:nvPicPr>
          <p:cNvPr id="5" name="Picture 2" descr="Související obráze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4896036" y="0"/>
            <a:ext cx="1224136" cy="720080"/>
          </a:xfrm>
          <a:prstGeom prst="ellipse">
            <a:avLst/>
          </a:prstGeom>
          <a:solidFill>
            <a:srgbClr val="C00000">
              <a:alpha val="2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solidFill>
                  <a:schemeClr val="tx1"/>
                </a:solidFill>
              </a:rPr>
              <a:t>hlas</a:t>
            </a:r>
            <a:endParaRPr lang="cs-CZ" sz="3200" b="1" dirty="0">
              <a:solidFill>
                <a:schemeClr val="tx1"/>
              </a:solidFill>
            </a:endParaRPr>
          </a:p>
        </p:txBody>
      </p:sp>
      <p:sp>
        <p:nvSpPr>
          <p:cNvPr id="13" name="Šipka doprava se zářezem 12"/>
          <p:cNvSpPr/>
          <p:nvPr/>
        </p:nvSpPr>
        <p:spPr>
          <a:xfrm rot="20087688">
            <a:off x="2844476" y="1148777"/>
            <a:ext cx="2016224" cy="792088"/>
          </a:xfrm>
          <a:prstGeom prst="notchedRightArrow">
            <a:avLst/>
          </a:prstGeom>
          <a:solidFill>
            <a:srgbClr val="FFC000">
              <a:alpha val="5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err="1" smtClean="0"/>
              <a:t>posrtura</a:t>
            </a:r>
            <a:endParaRPr lang="cs-CZ" sz="2800" b="1" dirty="0"/>
          </a:p>
        </p:txBody>
      </p:sp>
      <p:sp>
        <p:nvSpPr>
          <p:cNvPr id="15" name="Šipka doprava se zářezem 14"/>
          <p:cNvSpPr/>
          <p:nvPr/>
        </p:nvSpPr>
        <p:spPr>
          <a:xfrm rot="4086565" flipH="1">
            <a:off x="4672988" y="1941129"/>
            <a:ext cx="3422544" cy="1392527"/>
          </a:xfrm>
          <a:prstGeom prst="notchedRightArrow">
            <a:avLst/>
          </a:prstGeom>
          <a:solidFill>
            <a:srgbClr val="C00000">
              <a:alpha val="5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/>
              <a:t>Pozice a napětí </a:t>
            </a:r>
            <a:r>
              <a:rPr lang="cs-CZ" sz="2800" b="1" dirty="0" smtClean="0"/>
              <a:t>hrtanu</a:t>
            </a:r>
            <a:endParaRPr lang="cs-CZ" sz="2800" b="1" dirty="0"/>
          </a:p>
        </p:txBody>
      </p:sp>
      <p:sp>
        <p:nvSpPr>
          <p:cNvPr id="16" name="Šipka doprava se zářezem 15"/>
          <p:cNvSpPr/>
          <p:nvPr/>
        </p:nvSpPr>
        <p:spPr>
          <a:xfrm rot="17699319">
            <a:off x="3214005" y="2076986"/>
            <a:ext cx="2703998" cy="792088"/>
          </a:xfrm>
          <a:prstGeom prst="notchedRightArrow">
            <a:avLst/>
          </a:prstGeom>
          <a:solidFill>
            <a:schemeClr val="bg2">
              <a:lumMod val="50000"/>
              <a:alpha val="51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dýchání</a:t>
            </a:r>
            <a:endParaRPr lang="cs-CZ" sz="2800" b="1" dirty="0"/>
          </a:p>
        </p:txBody>
      </p:sp>
      <p:sp>
        <p:nvSpPr>
          <p:cNvPr id="14" name="Šipka doprava se zářezem 13"/>
          <p:cNvSpPr/>
          <p:nvPr/>
        </p:nvSpPr>
        <p:spPr>
          <a:xfrm rot="1262019" flipH="1">
            <a:off x="5918595" y="1157398"/>
            <a:ext cx="2447257" cy="720512"/>
          </a:xfrm>
          <a:prstGeom prst="notchedRightArrow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rezonance</a:t>
            </a:r>
            <a:endParaRPr lang="cs-CZ" sz="2800" b="1" dirty="0"/>
          </a:p>
        </p:txBody>
      </p:sp>
      <p:sp>
        <p:nvSpPr>
          <p:cNvPr id="19" name="Šipka doprava se zářezem 18"/>
          <p:cNvSpPr/>
          <p:nvPr/>
        </p:nvSpPr>
        <p:spPr>
          <a:xfrm rot="16806013">
            <a:off x="2586907" y="3131570"/>
            <a:ext cx="5026538" cy="1121469"/>
          </a:xfrm>
          <a:prstGeom prst="notchedRightArrow">
            <a:avLst/>
          </a:prstGeom>
          <a:solidFill>
            <a:schemeClr val="accent3">
              <a:lumMod val="75000"/>
              <a:alpha val="51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/>
              <a:t>E</a:t>
            </a:r>
            <a:r>
              <a:rPr lang="cs-CZ" sz="2800" b="1" dirty="0" smtClean="0"/>
              <a:t>moce a sociální prostor</a:t>
            </a:r>
            <a:endParaRPr lang="cs-CZ" sz="2800" b="1" dirty="0"/>
          </a:p>
        </p:txBody>
      </p:sp>
      <p:sp>
        <p:nvSpPr>
          <p:cNvPr id="17" name="Obdélník 16"/>
          <p:cNvSpPr/>
          <p:nvPr/>
        </p:nvSpPr>
        <p:spPr>
          <a:xfrm>
            <a:off x="18256" y="23734"/>
            <a:ext cx="9180512" cy="6858000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chemeClr val="tx1"/>
                </a:solidFill>
              </a:rPr>
              <a:t>Hlas je </a:t>
            </a:r>
          </a:p>
          <a:p>
            <a:pPr algn="ctr"/>
            <a:r>
              <a:rPr lang="cs-CZ" sz="5400" b="1" dirty="0" smtClean="0">
                <a:solidFill>
                  <a:schemeClr val="tx1"/>
                </a:solidFill>
              </a:rPr>
              <a:t>pohybový/motorický </a:t>
            </a:r>
          </a:p>
          <a:p>
            <a:pPr algn="ctr"/>
            <a:r>
              <a:rPr lang="cs-CZ" sz="5400" b="1" dirty="0" smtClean="0">
                <a:solidFill>
                  <a:schemeClr val="tx1"/>
                </a:solidFill>
              </a:rPr>
              <a:t>vzorec</a:t>
            </a:r>
            <a:endParaRPr lang="cs-CZ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  <p:bldP spid="16" grpId="0" animBg="1"/>
      <p:bldP spid="14" grpId="0" animBg="1"/>
      <p:bldP spid="19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 descr="indiáni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26624" y="0"/>
            <a:ext cx="9170624" cy="68779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49896"/>
            <a:ext cx="8229600" cy="1143000"/>
          </a:xfrm>
        </p:spPr>
        <p:txBody>
          <a:bodyPr/>
          <a:lstStyle/>
          <a:p>
            <a:r>
              <a:rPr lang="cs-CZ" b="1" dirty="0" smtClean="0"/>
              <a:t>Poruchy z přetížení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295525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Způsoby léčby/intervence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34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Způsoby léčby poruch z přetížení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Akutní intervence</a:t>
            </a:r>
          </a:p>
          <a:p>
            <a:pPr>
              <a:buFontTx/>
              <a:buChar char="-"/>
            </a:pPr>
            <a:r>
              <a:rPr lang="cs-CZ" dirty="0" smtClean="0"/>
              <a:t>inhalace/zástřiky (Vincentka, </a:t>
            </a:r>
            <a:r>
              <a:rPr lang="cs-CZ" dirty="0" err="1"/>
              <a:t>H</a:t>
            </a:r>
            <a:r>
              <a:rPr lang="cs-CZ" dirty="0" err="1" smtClean="0"/>
              <a:t>ydrocortison</a:t>
            </a:r>
            <a:r>
              <a:rPr lang="cs-CZ" dirty="0" smtClean="0"/>
              <a:t>, roztok stříbra, adrenalin, </a:t>
            </a:r>
            <a:r>
              <a:rPr lang="cs-CZ" dirty="0" err="1" smtClean="0"/>
              <a:t>Sanorin</a:t>
            </a:r>
            <a:r>
              <a:rPr lang="cs-CZ" dirty="0" smtClean="0"/>
              <a:t> aj.)</a:t>
            </a:r>
          </a:p>
          <a:p>
            <a:pPr>
              <a:buFontTx/>
              <a:buChar char="-"/>
            </a:pPr>
            <a:r>
              <a:rPr lang="cs-CZ" dirty="0" smtClean="0"/>
              <a:t>Medikamenty </a:t>
            </a:r>
            <a:r>
              <a:rPr lang="cs-CZ" dirty="0" err="1" smtClean="0"/>
              <a:t>p.o</a:t>
            </a:r>
            <a:r>
              <a:rPr lang="cs-CZ" dirty="0" smtClean="0"/>
              <a:t>. (</a:t>
            </a:r>
            <a:r>
              <a:rPr lang="cs-CZ" dirty="0" err="1" smtClean="0"/>
              <a:t>Aescin</a:t>
            </a:r>
            <a:r>
              <a:rPr lang="cs-CZ" dirty="0" smtClean="0"/>
              <a:t>, </a:t>
            </a:r>
            <a:r>
              <a:rPr lang="cs-CZ" dirty="0" err="1" smtClean="0"/>
              <a:t>Wobenzym</a:t>
            </a:r>
            <a:r>
              <a:rPr lang="cs-CZ" dirty="0" smtClean="0"/>
              <a:t> a jeho deriváty, </a:t>
            </a:r>
            <a:r>
              <a:rPr lang="cs-CZ" b="1" u="sng" dirty="0" err="1" smtClean="0"/>
              <a:t>Inzilun</a:t>
            </a:r>
            <a:r>
              <a:rPr lang="cs-CZ" b="1" u="sng" dirty="0" smtClean="0"/>
              <a:t>,</a:t>
            </a:r>
            <a:r>
              <a:rPr lang="cs-CZ" dirty="0" smtClean="0"/>
              <a:t> léčba EER</a:t>
            </a:r>
          </a:p>
          <a:p>
            <a:pPr>
              <a:buFontTx/>
              <a:buChar char="-"/>
            </a:pPr>
            <a:r>
              <a:rPr lang="cs-CZ" dirty="0" smtClean="0"/>
              <a:t>Hlasový klid?.....co dělat jako první pomoc</a:t>
            </a:r>
          </a:p>
          <a:p>
            <a:pPr>
              <a:buFontTx/>
              <a:buChar char="-"/>
            </a:pPr>
            <a:r>
              <a:rPr lang="cs-CZ" dirty="0" smtClean="0"/>
              <a:t>Trubičkové techniky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Rehabilitace/reedukace/edukace</a:t>
            </a:r>
          </a:p>
          <a:p>
            <a:pPr marL="0" indent="0">
              <a:buNone/>
            </a:pPr>
            <a:endParaRPr lang="cs-CZ" b="1" dirty="0" smtClean="0"/>
          </a:p>
          <a:p>
            <a:r>
              <a:rPr lang="cs-CZ" b="1" dirty="0" smtClean="0"/>
              <a:t>Chirurgická léčba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Rehabilitace v širším slova smyslu</a:t>
            </a:r>
            <a:r>
              <a:rPr lang="cs-CZ" dirty="0" smtClean="0"/>
              <a:t> - kryoterapie, </a:t>
            </a:r>
            <a:r>
              <a:rPr lang="cs-CZ" dirty="0" err="1" smtClean="0"/>
              <a:t>elektrostimulace</a:t>
            </a:r>
            <a:r>
              <a:rPr lang="cs-CZ" dirty="0" smtClean="0"/>
              <a:t>, manipulace hrtanem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Psychoterapie</a:t>
            </a:r>
          </a:p>
        </p:txBody>
      </p:sp>
    </p:spTree>
    <p:extLst>
      <p:ext uri="{BB962C8B-B14F-4D97-AF65-F5344CB8AC3E}">
        <p14:creationId xmlns:p14="http://schemas.microsoft.com/office/powerpoint/2010/main" val="25384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Cíl rehabilitace u poruch z přetížení ?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Snížit fonační tlak</a:t>
            </a:r>
          </a:p>
          <a:p>
            <a:endParaRPr lang="cs-CZ" dirty="0"/>
          </a:p>
          <a:p>
            <a:r>
              <a:rPr lang="cs-CZ" dirty="0" smtClean="0"/>
              <a:t>Navodit stereotyp postupně narůstajícího napětí svalů účastnících  se </a:t>
            </a:r>
            <a:r>
              <a:rPr lang="cs-CZ" dirty="0" err="1" smtClean="0"/>
              <a:t>respirofonoartikulace</a:t>
            </a:r>
            <a:endParaRPr lang="cs-CZ" dirty="0"/>
          </a:p>
          <a:p>
            <a:pPr marL="0" indent="0" algn="ctr">
              <a:buNone/>
            </a:pPr>
            <a:r>
              <a:rPr lang="cs-CZ" dirty="0" smtClean="0"/>
              <a:t>(Místo křiku – volání… </a:t>
            </a:r>
            <a:r>
              <a:rPr lang="cs-CZ" sz="4600" b="1" dirty="0" err="1" smtClean="0"/>
              <a:t>H</a:t>
            </a:r>
            <a:r>
              <a:rPr lang="cs-CZ" b="1" dirty="0" err="1" smtClean="0"/>
              <a:t>e</a:t>
            </a:r>
            <a:r>
              <a:rPr lang="cs-CZ" dirty="0" err="1" smtClean="0"/>
              <a:t>ej</a:t>
            </a:r>
            <a:r>
              <a:rPr lang="cs-CZ" dirty="0" smtClean="0"/>
              <a:t> – </a:t>
            </a:r>
            <a:r>
              <a:rPr lang="cs-CZ" dirty="0" err="1" smtClean="0"/>
              <a:t>he</a:t>
            </a:r>
            <a:r>
              <a:rPr lang="cs-CZ" sz="4100" b="1" dirty="0" err="1" smtClean="0"/>
              <a:t>ej</a:t>
            </a:r>
            <a:r>
              <a:rPr lang="cs-CZ" sz="4100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Zesílení je vedeno zejména výdechem a rezonancí , nikoliv tenzí hrtanu</a:t>
            </a:r>
          </a:p>
          <a:p>
            <a:pPr marL="0" indent="0">
              <a:buNone/>
            </a:pPr>
            <a:r>
              <a:rPr lang="cs-CZ" dirty="0" smtClean="0"/>
              <a:t>     (propojení převážně hlavově rezonovaného hlasu s převážně hrudně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rezonovaného hlasu)</a:t>
            </a:r>
          </a:p>
          <a:p>
            <a:endParaRPr lang="cs-CZ" dirty="0"/>
          </a:p>
          <a:p>
            <a:r>
              <a:rPr lang="cs-CZ" dirty="0" smtClean="0"/>
              <a:t>Naučit být hlasitý i s rychlým tempem řeči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Naučit použít tichý hlas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940152" y="5445224"/>
            <a:ext cx="1800200" cy="5040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děti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1552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 descr="indiáni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26624" y="0"/>
            <a:ext cx="9170624" cy="68779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/>
          <a:lstStyle/>
          <a:p>
            <a:r>
              <a:rPr lang="cs-CZ" b="1" dirty="0" err="1" smtClean="0"/>
              <a:t>Postura</a:t>
            </a:r>
            <a:r>
              <a:rPr lang="cs-CZ" b="1" dirty="0" smtClean="0"/>
              <a:t> a dýchání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902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dirty="0" smtClean="0"/>
              <a:t>Techniky rehabilitace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     </a:t>
            </a:r>
            <a:endParaRPr lang="cs-CZ" dirty="0"/>
          </a:p>
          <a:p>
            <a:r>
              <a:rPr lang="cs-CZ" dirty="0" smtClean="0"/>
              <a:t>Přímé - cílená a přímá intervence v místě postižení</a:t>
            </a:r>
          </a:p>
          <a:p>
            <a:endParaRPr lang="cs-CZ" dirty="0"/>
          </a:p>
          <a:p>
            <a:r>
              <a:rPr lang="cs-CZ" b="1" dirty="0" smtClean="0"/>
              <a:t>Nepřímé</a:t>
            </a:r>
            <a:r>
              <a:rPr lang="cs-CZ" dirty="0" smtClean="0"/>
              <a:t> - práce s méně postiženou funkcí ovlivňuje funkce více postižené 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b="1" dirty="0" smtClean="0"/>
              <a:t>Senzomotorický přístup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245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sz="3600" b="1" dirty="0" err="1"/>
              <a:t>Postura</a:t>
            </a:r>
            <a:r>
              <a:rPr lang="cs-CZ" sz="3600" b="1" dirty="0"/>
              <a:t> umožňuje dýchání a dýchání </a:t>
            </a:r>
            <a:r>
              <a:rPr lang="cs-CZ" sz="3600" b="1" dirty="0" err="1"/>
              <a:t>posturu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6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283968" y="1700808"/>
            <a:ext cx="3398816" cy="369332"/>
          </a:xfrm>
          <a:prstGeom prst="rect">
            <a:avLst/>
          </a:prstGeom>
          <a:solidFill>
            <a:srgbClr val="FF33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Posturální – tonické, antigravitační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283968" y="971436"/>
            <a:ext cx="3384376" cy="369332"/>
          </a:xfrm>
          <a:prstGeom prst="rect">
            <a:avLst/>
          </a:prstGeom>
          <a:solidFill>
            <a:srgbClr val="3B9B25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Fázické</a:t>
            </a:r>
            <a:r>
              <a:rPr lang="cs-CZ" dirty="0" smtClean="0"/>
              <a:t> – rychlý a  silový pohyb</a:t>
            </a:r>
            <a:endParaRPr lang="cs-CZ" dirty="0"/>
          </a:p>
        </p:txBody>
      </p:sp>
      <p:pic>
        <p:nvPicPr>
          <p:cNvPr id="16" name="Picture 2" descr="C:\Users\NB\Desktop\Dýchání kurz 2015 RnK\Dýchání přednáška 2015 R.n.K\anotomie dýchání ob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7135" r="65685" b="67866"/>
          <a:stretch/>
        </p:blipFill>
        <p:spPr bwMode="auto">
          <a:xfrm rot="10800000">
            <a:off x="405579" y="2132856"/>
            <a:ext cx="2654253" cy="310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 pole 2"/>
          <p:cNvSpPr txBox="1">
            <a:spLocks noChangeArrowheads="1"/>
          </p:cNvSpPr>
          <p:nvPr/>
        </p:nvSpPr>
        <p:spPr bwMode="auto">
          <a:xfrm>
            <a:off x="3419872" y="2348880"/>
            <a:ext cx="5362575" cy="44580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b="1" i="1" u="sng" dirty="0">
                <a:effectLst/>
                <a:latin typeface="Calibri"/>
                <a:ea typeface="Calibri"/>
                <a:cs typeface="Times New Roman"/>
              </a:rPr>
              <a:t>Nádechové/inspirační svaly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1. </a:t>
            </a:r>
            <a:r>
              <a:rPr lang="cs-CZ" sz="1100" u="sng" dirty="0">
                <a:effectLst/>
                <a:latin typeface="Calibri"/>
                <a:ea typeface="Calibri"/>
                <a:cs typeface="Times New Roman"/>
              </a:rPr>
              <a:t>Hlavní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: bránice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   další funkce bránice   - významný posturální sval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                                          - zlepšuje uzávěr jícnu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2. </a:t>
            </a:r>
            <a:r>
              <a:rPr lang="cs-CZ" sz="1100" u="sng" dirty="0">
                <a:effectLst/>
                <a:latin typeface="Calibri"/>
                <a:ea typeface="Calibri"/>
                <a:cs typeface="Times New Roman"/>
              </a:rPr>
              <a:t>Pomocné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     - krk: mm.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scaleni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, m.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sternocleidomast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.,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supra+infrahyoidní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 svaly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     - hrudník: m.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pectoralis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, mm.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intercostales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, m.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subclavius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                         m.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serratus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ant., </a:t>
            </a:r>
            <a:r>
              <a:rPr lang="cs-CZ" sz="1100" dirty="0">
                <a:effectLst/>
                <a:highlight>
                  <a:srgbClr val="FFFF00"/>
                </a:highlight>
                <a:latin typeface="Calibri"/>
                <a:ea typeface="Calibri"/>
                <a:cs typeface="Times New Roman"/>
              </a:rPr>
              <a:t>mm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.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levatores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costarum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      - záda: m.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latissimus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dorsi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, m.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trapezius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(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ascend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.), m. levator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scap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.,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                   m.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seratus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(poster., super.,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infer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.)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b="1" i="1" u="sng" dirty="0">
                <a:effectLst/>
                <a:latin typeface="Calibri"/>
                <a:ea typeface="Calibri"/>
                <a:cs typeface="Times New Roman"/>
              </a:rPr>
              <a:t>Výdechové/exspirační svaly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       - hrudník: mm.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intercostales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, mm. </a:t>
            </a:r>
            <a:r>
              <a:rPr lang="cs-CZ" sz="1100" dirty="0" err="1">
                <a:effectLst/>
                <a:latin typeface="Calibri"/>
                <a:ea typeface="Calibri"/>
                <a:cs typeface="Times New Roman"/>
              </a:rPr>
              <a:t>subcostales</a:t>
            </a: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        - břišní stěna + dno pánevní: všechny svaly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3" name="Obdélník 2"/>
          <p:cNvSpPr/>
          <p:nvPr/>
        </p:nvSpPr>
        <p:spPr>
          <a:xfrm>
            <a:off x="1547664" y="1156102"/>
            <a:ext cx="2016224" cy="5447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Příčně pruhované svalstvo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Levá složená závorka 3"/>
          <p:cNvSpPr/>
          <p:nvPr/>
        </p:nvSpPr>
        <p:spPr>
          <a:xfrm>
            <a:off x="3851920" y="1156102"/>
            <a:ext cx="288032" cy="54470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22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0688"/>
            <a:ext cx="932452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 smtClean="0"/>
              <a:t>1. Dýchání - autonomní činnost řízena v retikulární formaci prodloužené míchy </a:t>
            </a:r>
          </a:p>
          <a:p>
            <a:pPr marL="0" indent="0">
              <a:buNone/>
            </a:pPr>
            <a:r>
              <a:rPr lang="cs-CZ" sz="2000" dirty="0" smtClean="0"/>
              <a:t>                    - volní činnost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3. </a:t>
            </a:r>
            <a:r>
              <a:rPr lang="cs-CZ" sz="2000" u="sng" dirty="0" smtClean="0"/>
              <a:t>Nádech je aktivní děj</a:t>
            </a:r>
            <a:r>
              <a:rPr lang="cs-CZ" sz="2000" dirty="0" smtClean="0"/>
              <a:t> - nádechové svaly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4. </a:t>
            </a:r>
            <a:r>
              <a:rPr lang="cs-CZ" sz="2000" u="sng" dirty="0" smtClean="0"/>
              <a:t>Spontánní  výdech  je pasivní děj</a:t>
            </a:r>
            <a:r>
              <a:rPr lang="cs-CZ" sz="2000" dirty="0" smtClean="0"/>
              <a:t>  - elasticita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poměr nádech: výdech = 2:3</a:t>
            </a:r>
          </a:p>
          <a:p>
            <a:pPr marL="0" indent="0">
              <a:buNone/>
            </a:pPr>
            <a:r>
              <a:rPr lang="cs-CZ" sz="2000" dirty="0" smtClean="0"/>
              <a:t>     </a:t>
            </a:r>
            <a:r>
              <a:rPr lang="cs-CZ" sz="2000" u="sng" dirty="0"/>
              <a:t>U</a:t>
            </a:r>
            <a:r>
              <a:rPr lang="cs-CZ" sz="2000" u="sng" dirty="0" smtClean="0"/>
              <a:t>silovný výdech</a:t>
            </a:r>
            <a:r>
              <a:rPr lang="cs-CZ" sz="2000" i="1" dirty="0" smtClean="0"/>
              <a:t>  - výdechové svaly</a:t>
            </a:r>
          </a:p>
          <a:p>
            <a:pPr marL="0" indent="0">
              <a:buNone/>
            </a:pPr>
            <a:r>
              <a:rPr lang="cs-CZ" sz="2000" i="1" dirty="0" smtClean="0"/>
              <a:t>                   </a:t>
            </a:r>
            <a:r>
              <a:rPr lang="cs-CZ" sz="2000" dirty="0"/>
              <a:t>poměr nádech:</a:t>
            </a:r>
            <a:r>
              <a:rPr lang="cs-CZ" sz="2000" i="1" dirty="0" smtClean="0"/>
              <a:t> řeč = 1:7</a:t>
            </a:r>
          </a:p>
          <a:p>
            <a:pPr marL="0" indent="0">
              <a:buNone/>
            </a:pPr>
            <a:r>
              <a:rPr lang="cs-CZ" sz="2000" i="1" dirty="0"/>
              <a:t> </a:t>
            </a:r>
            <a:r>
              <a:rPr lang="cs-CZ" sz="2000" i="1" dirty="0" smtClean="0"/>
              <a:t>                                              zpěv = 1:12</a:t>
            </a:r>
          </a:p>
          <a:p>
            <a:pPr marL="0" indent="0">
              <a:buNone/>
            </a:pPr>
            <a:endParaRPr lang="cs-CZ" sz="2000" i="1" dirty="0"/>
          </a:p>
          <a:p>
            <a:pPr marL="0" indent="0">
              <a:buNone/>
            </a:pPr>
            <a:r>
              <a:rPr lang="cs-CZ" sz="2000" b="1" u="sng" dirty="0" smtClean="0"/>
              <a:t>5. Funkce dýchání ?</a:t>
            </a:r>
            <a:r>
              <a:rPr lang="cs-CZ" sz="2000" dirty="0" smtClean="0"/>
              <a:t>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- hlas a řeč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- polykání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</a:t>
            </a:r>
            <a:r>
              <a:rPr lang="cs-CZ" sz="2000" dirty="0"/>
              <a:t>- metabolická (02, C02, pH krve</a:t>
            </a:r>
            <a:r>
              <a:rPr lang="cs-CZ" sz="2000" dirty="0" smtClean="0"/>
              <a:t>…)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- </a:t>
            </a:r>
            <a:r>
              <a:rPr lang="cs-CZ" sz="2000" u="sng" dirty="0" smtClean="0"/>
              <a:t>mechanické ovlivnění nervového/hormonálního  systému</a:t>
            </a:r>
            <a:r>
              <a:rPr lang="cs-CZ" sz="2000" dirty="0" smtClean="0"/>
              <a:t>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(</a:t>
            </a:r>
            <a:r>
              <a:rPr lang="cs-CZ" sz="2000" dirty="0" err="1" smtClean="0"/>
              <a:t>sympat</a:t>
            </a:r>
            <a:r>
              <a:rPr lang="cs-CZ" sz="2000" dirty="0" smtClean="0"/>
              <a:t>./</a:t>
            </a:r>
            <a:r>
              <a:rPr lang="cs-CZ" sz="2000" dirty="0" err="1" smtClean="0"/>
              <a:t>parasymp</a:t>
            </a:r>
            <a:r>
              <a:rPr lang="cs-CZ" sz="2000" dirty="0" smtClean="0"/>
              <a:t>.,  emoce…)</a:t>
            </a:r>
            <a:endParaRPr lang="cs-CZ" sz="2000" dirty="0"/>
          </a:p>
        </p:txBody>
      </p:sp>
      <p:pic>
        <p:nvPicPr>
          <p:cNvPr id="4" name="dýchání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71.1456" end="97242.89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2040" y="2361546"/>
            <a:ext cx="4211960" cy="3081921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-144016"/>
            <a:ext cx="8229600" cy="90872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Dýchání - fyziologie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8811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/>
              <a:t>Dechový cyklus</a:t>
            </a:r>
            <a:br>
              <a:rPr lang="cs-CZ" sz="4000" b="1" dirty="0" smtClean="0"/>
            </a:br>
            <a:endParaRPr lang="cs-CZ" sz="31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6792"/>
            <a:ext cx="9036496" cy="53012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b="1" i="1" u="sng" dirty="0"/>
              <a:t>Dýchání jako cyklický děj probíhající v čase </a:t>
            </a:r>
          </a:p>
          <a:p>
            <a:pPr marL="0" lvl="0" indent="0">
              <a:buNone/>
            </a:pPr>
            <a:endParaRPr lang="cs-CZ" sz="2800" b="1" u="sng" dirty="0" smtClean="0"/>
          </a:p>
          <a:p>
            <a:pPr lvl="0"/>
            <a:r>
              <a:rPr lang="cs-CZ" sz="2800" dirty="0" smtClean="0"/>
              <a:t>nádech </a:t>
            </a:r>
            <a:r>
              <a:rPr lang="cs-CZ" sz="2800" dirty="0"/>
              <a:t>– </a:t>
            </a:r>
            <a:r>
              <a:rPr lang="cs-CZ" sz="2800" dirty="0" smtClean="0"/>
              <a:t> </a:t>
            </a:r>
            <a:r>
              <a:rPr lang="cs-CZ" sz="2800" b="1" i="1" dirty="0" smtClean="0"/>
              <a:t>pauza</a:t>
            </a:r>
            <a:r>
              <a:rPr lang="cs-CZ" sz="2800" dirty="0" smtClean="0"/>
              <a:t> </a:t>
            </a:r>
            <a:r>
              <a:rPr lang="cs-CZ" sz="2800" dirty="0"/>
              <a:t>– výdech </a:t>
            </a:r>
            <a:r>
              <a:rPr lang="cs-CZ" sz="2800" dirty="0" smtClean="0"/>
              <a:t>– </a:t>
            </a:r>
            <a:r>
              <a:rPr lang="cs-CZ" sz="2800" b="1" i="1" dirty="0" smtClean="0"/>
              <a:t>pauza</a:t>
            </a:r>
            <a:r>
              <a:rPr lang="cs-CZ" sz="2800" dirty="0" smtClean="0"/>
              <a:t> – nádech…..</a:t>
            </a:r>
            <a:r>
              <a:rPr lang="cs-CZ" sz="2800" dirty="0" err="1" smtClean="0"/>
              <a:t>atd</a:t>
            </a:r>
            <a:endParaRPr lang="cs-CZ" sz="2800" dirty="0" smtClean="0"/>
          </a:p>
          <a:p>
            <a:pPr lvl="0"/>
            <a:endParaRPr lang="cs-CZ" sz="2800" dirty="0" smtClean="0"/>
          </a:p>
          <a:p>
            <a:pPr lvl="0"/>
            <a:r>
              <a:rPr lang="cs-CZ" sz="2800" dirty="0" smtClean="0"/>
              <a:t>fáze</a:t>
            </a:r>
            <a:r>
              <a:rPr lang="cs-CZ" sz="2800" dirty="0"/>
              <a:t>: břišní/brániční – hrudní – </a:t>
            </a:r>
            <a:r>
              <a:rPr lang="cs-CZ" sz="2800" dirty="0" smtClean="0"/>
              <a:t>podklíčková/horní/</a:t>
            </a:r>
            <a:r>
              <a:rPr lang="cs-CZ" sz="2800" dirty="0" err="1" smtClean="0"/>
              <a:t>klíčková</a:t>
            </a:r>
            <a:r>
              <a:rPr lang="cs-CZ" sz="2800" dirty="0" smtClean="0"/>
              <a:t> </a:t>
            </a:r>
          </a:p>
          <a:p>
            <a:pPr marL="0" lvl="0" indent="0" algn="ctr">
              <a:buNone/>
            </a:pPr>
            <a:r>
              <a:rPr lang="cs-CZ" sz="2800" dirty="0"/>
              <a:t> </a:t>
            </a:r>
            <a:r>
              <a:rPr lang="cs-CZ" sz="2800" dirty="0" smtClean="0"/>
              <a:t>  (nádech-výdech)</a:t>
            </a:r>
          </a:p>
          <a:p>
            <a:pPr marL="0" lvl="0" indent="0" algn="ctr">
              <a:buNone/>
            </a:pPr>
            <a:endParaRPr lang="cs-CZ" sz="2800" dirty="0"/>
          </a:p>
          <a:p>
            <a:pPr marL="0" lvl="0" indent="0" algn="ctr">
              <a:buNone/>
            </a:pPr>
            <a:r>
              <a:rPr lang="cs-CZ" sz="2800" dirty="0"/>
              <a:t>P</a:t>
            </a:r>
            <a:r>
              <a:rPr lang="cs-CZ" sz="2800" dirty="0" smtClean="0"/>
              <a:t>ři dýchání jsou přítomny vždy všechny fáze dýchání!</a:t>
            </a:r>
          </a:p>
          <a:p>
            <a:pPr marL="0" lvl="0" indent="0" algn="ctr">
              <a:buNone/>
            </a:pPr>
            <a:r>
              <a:rPr lang="cs-CZ" sz="2800" b="1" dirty="0" smtClean="0"/>
              <a:t>Patologie</a:t>
            </a:r>
            <a:r>
              <a:rPr lang="cs-CZ" sz="2800" dirty="0" smtClean="0"/>
              <a:t> = akcentace určité fáze</a:t>
            </a:r>
          </a:p>
          <a:p>
            <a:pPr marL="0" lvl="0" indent="0" algn="ctr">
              <a:buNone/>
            </a:pPr>
            <a:r>
              <a:rPr lang="cs-CZ" sz="2800" dirty="0" smtClean="0"/>
              <a:t>                                 = </a:t>
            </a:r>
            <a:r>
              <a:rPr lang="cs-CZ" sz="2800" dirty="0" err="1" smtClean="0"/>
              <a:t>dyskoordinace</a:t>
            </a:r>
            <a:r>
              <a:rPr lang="cs-CZ" sz="2800" dirty="0" smtClean="0"/>
              <a:t> průběhu cyklu</a:t>
            </a:r>
          </a:p>
          <a:p>
            <a:pPr marL="0" lvl="0" indent="0" algn="ctr">
              <a:buNone/>
            </a:pPr>
            <a:endParaRPr lang="cs-CZ" sz="28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05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Dýchání jako základ tvorby hlasu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141168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cs-CZ" sz="2800" b="1" i="1" dirty="0" smtClean="0"/>
              <a:t>Dostatečný funkční objem</a:t>
            </a:r>
          </a:p>
          <a:p>
            <a:pPr marL="0" indent="0">
              <a:buNone/>
            </a:pPr>
            <a:endParaRPr lang="cs-CZ" sz="2800" dirty="0" smtClean="0"/>
          </a:p>
          <a:p>
            <a:r>
              <a:rPr lang="cs-CZ" sz="2800" b="1" i="1" dirty="0" smtClean="0"/>
              <a:t>Dechový </a:t>
            </a:r>
            <a:r>
              <a:rPr lang="cs-CZ" sz="2800" b="1" i="1" dirty="0" err="1" smtClean="0"/>
              <a:t>managment</a:t>
            </a:r>
            <a:r>
              <a:rPr lang="cs-CZ" sz="2800" b="1" i="1" dirty="0" smtClean="0"/>
              <a:t>/dechová opora </a:t>
            </a:r>
            <a:r>
              <a:rPr lang="cs-CZ" sz="2800" dirty="0" smtClean="0"/>
              <a:t>(dříve brániční opora)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</a:t>
            </a:r>
            <a:r>
              <a:rPr lang="cs-CZ" sz="2800" dirty="0"/>
              <a:t>- intenzita výdechu (hlasitost, výška tónu)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- </a:t>
            </a:r>
            <a:r>
              <a:rPr lang="cs-CZ" sz="2800" dirty="0"/>
              <a:t>dynamika </a:t>
            </a:r>
            <a:r>
              <a:rPr lang="cs-CZ" sz="2800" dirty="0" smtClean="0"/>
              <a:t>výdechu v čase </a:t>
            </a:r>
            <a:r>
              <a:rPr lang="cs-CZ" sz="2800" dirty="0"/>
              <a:t>(měkký hlasový začátek</a:t>
            </a:r>
            <a:r>
              <a:rPr lang="cs-CZ" sz="2800" dirty="0" smtClean="0"/>
              <a:t>)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/>
              <a:t>         - stabilita výdechu (stabilita výšky a intenzity tónu)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- trvání výdechu (umožňuje kontinuální hlasový projev)</a:t>
            </a:r>
          </a:p>
          <a:p>
            <a:pPr marL="0" indent="0">
              <a:buNone/>
            </a:pPr>
            <a:r>
              <a:rPr lang="cs-CZ" sz="2800" dirty="0" smtClean="0"/>
              <a:t>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946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Nejčastější problémy s dýcháním u poruch z přetížení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6512" y="1639341"/>
            <a:ext cx="8856984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Dyskoordinace</a:t>
            </a:r>
            <a:r>
              <a:rPr lang="cs-CZ" dirty="0" smtClean="0"/>
              <a:t> dechového cyklu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- nevhodná akcentace některé fáze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- imitace koordinace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Nedostatečný objem a vzduchu pro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cs-CZ" dirty="0" err="1" smtClean="0"/>
              <a:t>fonoartikulaci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Dyskoordinace</a:t>
            </a:r>
            <a:r>
              <a:rPr lang="cs-CZ" dirty="0" smtClean="0"/>
              <a:t> nádechu v rámci </a:t>
            </a:r>
            <a:r>
              <a:rPr lang="cs-CZ" dirty="0" err="1" smtClean="0"/>
              <a:t>respirofonoartikulace</a:t>
            </a:r>
            <a:r>
              <a:rPr lang="cs-CZ" dirty="0" smtClean="0"/>
              <a:t> (nádech v průběhu projevu)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31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indiáni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26624" y="0"/>
            <a:ext cx="9170624" cy="687796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935" y="3040234"/>
            <a:ext cx="9073065" cy="56453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600" b="1" dirty="0" smtClean="0"/>
          </a:p>
          <a:p>
            <a:pPr marL="0" indent="0" algn="ctr">
              <a:buNone/>
            </a:pPr>
            <a:r>
              <a:rPr lang="cs-CZ" sz="2400" b="1" dirty="0" smtClean="0"/>
              <a:t>Pokus </a:t>
            </a:r>
            <a:r>
              <a:rPr lang="cs-CZ" sz="2400" b="1" dirty="0"/>
              <a:t>-</a:t>
            </a:r>
            <a:r>
              <a:rPr lang="cs-CZ" sz="2400" b="1" dirty="0" smtClean="0"/>
              <a:t> zvonce</a:t>
            </a:r>
          </a:p>
          <a:p>
            <a:pPr marL="0" indent="0" algn="ctr">
              <a:buNone/>
            </a:pPr>
            <a:r>
              <a:rPr lang="cs-CZ" sz="2400" b="1" dirty="0" smtClean="0"/>
              <a:t>Pokus </a:t>
            </a:r>
            <a:r>
              <a:rPr lang="cs-CZ" sz="2400" b="1" dirty="0"/>
              <a:t>-</a:t>
            </a:r>
            <a:r>
              <a:rPr lang="cs-CZ" sz="2400" b="1" dirty="0" smtClean="0"/>
              <a:t> dirigent</a:t>
            </a:r>
          </a:p>
          <a:p>
            <a:pPr marL="0" indent="0" algn="ctr">
              <a:buNone/>
            </a:pPr>
            <a:r>
              <a:rPr lang="cs-CZ" sz="2400" b="1" dirty="0" smtClean="0"/>
              <a:t>Pokus - chůze, tleskání, mluva</a:t>
            </a:r>
            <a:endParaRPr lang="cs-CZ" sz="1800" dirty="0" smtClean="0"/>
          </a:p>
          <a:p>
            <a:pPr marL="0" indent="0">
              <a:buNone/>
            </a:pPr>
            <a:r>
              <a:rPr lang="cs-CZ" sz="2400" dirty="0" smtClean="0"/>
              <a:t> </a:t>
            </a:r>
          </a:p>
          <a:p>
            <a:pPr>
              <a:buFontTx/>
              <a:buChar char="-"/>
            </a:pPr>
            <a:endParaRPr lang="cs-CZ" sz="1800" dirty="0" smtClean="0"/>
          </a:p>
          <a:p>
            <a:pPr>
              <a:buFontTx/>
              <a:buChar char="-"/>
            </a:pPr>
            <a:endParaRPr lang="cs-CZ" sz="1800" dirty="0" smtClean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 smtClean="0"/>
          </a:p>
          <a:p>
            <a:pPr marL="0" indent="0">
              <a:buNone/>
            </a:pPr>
            <a:endParaRPr lang="cs-CZ" sz="14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709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Senzomotorika</a:t>
            </a:r>
            <a:r>
              <a:rPr lang="cs-CZ" b="1" dirty="0" smtClean="0"/>
              <a:t> </a:t>
            </a:r>
            <a:br>
              <a:rPr lang="cs-CZ" b="1" dirty="0" smtClean="0"/>
            </a:br>
            <a:r>
              <a:rPr lang="cs-CZ" b="1" dirty="0" smtClean="0"/>
              <a:t>a </a:t>
            </a:r>
            <a:br>
              <a:rPr lang="cs-CZ" b="1" dirty="0" smtClean="0"/>
            </a:br>
            <a:r>
              <a:rPr lang="cs-CZ" b="1" dirty="0" smtClean="0"/>
              <a:t>hlasové poruchy z přetížení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065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0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altLang="cs-CZ" sz="3600" b="1" dirty="0" smtClean="0"/>
              <a:t>Základní rehabilitační cíle při práci s dechem</a:t>
            </a:r>
            <a:r>
              <a:rPr lang="cs-CZ" altLang="cs-CZ" dirty="0" smtClean="0"/>
              <a:t> 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620688"/>
            <a:ext cx="8712968" cy="602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800" b="1" u="sng" dirty="0" smtClean="0"/>
              <a:t>1. Respirační koordinace</a:t>
            </a:r>
          </a:p>
          <a:p>
            <a:pPr lvl="0"/>
            <a:r>
              <a:rPr lang="cs-CZ" sz="1800" dirty="0"/>
              <a:t>ekonomické dýchání s rovnováhou jednotlivých fází dechu: brániční – hrudní – podklíčkové (dle </a:t>
            </a:r>
            <a:r>
              <a:rPr lang="cs-CZ" sz="1800" dirty="0" err="1"/>
              <a:t>individ</a:t>
            </a:r>
            <a:r>
              <a:rPr lang="cs-CZ" sz="1800" dirty="0"/>
              <a:t>. normy)</a:t>
            </a:r>
          </a:p>
          <a:p>
            <a:pPr lvl="0"/>
            <a:r>
              <a:rPr lang="cs-CZ" sz="1800" dirty="0"/>
              <a:t>nácvik dechových </a:t>
            </a:r>
            <a:r>
              <a:rPr lang="cs-CZ" sz="1800" dirty="0" smtClean="0"/>
              <a:t>pauz: </a:t>
            </a:r>
            <a:r>
              <a:rPr lang="cs-CZ" sz="1800" dirty="0"/>
              <a:t>Nádech – dechová pauza – výdech – dechová pauza</a:t>
            </a:r>
          </a:p>
          <a:p>
            <a:pPr lvl="0"/>
            <a:r>
              <a:rPr lang="cs-CZ" sz="1800" dirty="0"/>
              <a:t>prodloužení výdechové </a:t>
            </a:r>
            <a:r>
              <a:rPr lang="cs-CZ" sz="1800" dirty="0" smtClean="0"/>
              <a:t>fáze</a:t>
            </a:r>
          </a:p>
          <a:p>
            <a:pPr marL="0" indent="0">
              <a:buNone/>
            </a:pPr>
            <a:r>
              <a:rPr lang="cs-CZ" sz="1800" b="1" u="sng" dirty="0" smtClean="0"/>
              <a:t>2</a:t>
            </a:r>
            <a:r>
              <a:rPr lang="cs-CZ" sz="1800" b="1" u="sng" dirty="0"/>
              <a:t>. </a:t>
            </a:r>
            <a:r>
              <a:rPr lang="cs-CZ" sz="1800" b="1" u="sng" dirty="0" err="1" smtClean="0"/>
              <a:t>Respirofonační</a:t>
            </a:r>
            <a:r>
              <a:rPr lang="cs-CZ" sz="1800" b="1" u="sng" dirty="0" smtClean="0"/>
              <a:t> koordinace</a:t>
            </a:r>
            <a:endParaRPr lang="cs-CZ" sz="1800" dirty="0"/>
          </a:p>
          <a:p>
            <a:pPr lvl="0"/>
            <a:r>
              <a:rPr lang="cs-CZ" sz="1800" dirty="0"/>
              <a:t>Nácvik měkkých hlasových začátků</a:t>
            </a:r>
          </a:p>
          <a:p>
            <a:pPr lvl="0"/>
            <a:r>
              <a:rPr lang="cs-CZ" sz="1800" dirty="0" smtClean="0"/>
              <a:t>Dynamika výdechu (zesílení/zeslabení výdechem)</a:t>
            </a:r>
          </a:p>
          <a:p>
            <a:pPr lvl="0"/>
            <a:r>
              <a:rPr lang="cs-CZ" sz="1800" dirty="0" smtClean="0"/>
              <a:t>Vytvoření „přirozené dechové opory“</a:t>
            </a:r>
            <a:endParaRPr lang="cs-CZ" sz="1800" dirty="0"/>
          </a:p>
          <a:p>
            <a:pPr marL="0" indent="0">
              <a:buNone/>
            </a:pPr>
            <a:r>
              <a:rPr lang="cs-CZ" sz="1800" b="1" u="sng" dirty="0"/>
              <a:t>3. </a:t>
            </a:r>
            <a:r>
              <a:rPr lang="cs-CZ" sz="1800" b="1" u="sng" dirty="0" err="1" smtClean="0"/>
              <a:t>Respirofonoartikulační</a:t>
            </a:r>
            <a:r>
              <a:rPr lang="cs-CZ" sz="1800" b="1" u="sng" dirty="0" smtClean="0"/>
              <a:t>  koordinace</a:t>
            </a:r>
            <a:r>
              <a:rPr lang="cs-CZ" sz="1800" b="1" u="sng" dirty="0"/>
              <a:t>:</a:t>
            </a:r>
            <a:endParaRPr lang="cs-CZ" sz="1800" dirty="0"/>
          </a:p>
          <a:p>
            <a:pPr lvl="0"/>
            <a:r>
              <a:rPr lang="cs-CZ" sz="1800" dirty="0"/>
              <a:t>Prodloužení výdechové mluvní fáze</a:t>
            </a:r>
          </a:p>
          <a:p>
            <a:pPr lvl="0"/>
            <a:r>
              <a:rPr lang="cs-CZ" sz="1800" dirty="0" smtClean="0"/>
              <a:t>Dostatečné </a:t>
            </a:r>
            <a:r>
              <a:rPr lang="cs-CZ" sz="1800" dirty="0"/>
              <a:t>množství média pro artikulaci dechově náročných </a:t>
            </a:r>
            <a:r>
              <a:rPr lang="cs-CZ" sz="1800" dirty="0" smtClean="0"/>
              <a:t>hlásek</a:t>
            </a:r>
          </a:p>
          <a:p>
            <a:pPr lvl="0"/>
            <a:r>
              <a:rPr lang="cs-CZ" sz="1800" dirty="0" smtClean="0"/>
              <a:t>Koordinace nádechu s  mluvním projevem</a:t>
            </a:r>
          </a:p>
          <a:p>
            <a:pPr marL="0" lvl="0" indent="0">
              <a:buNone/>
            </a:pPr>
            <a:r>
              <a:rPr lang="cs-CZ" sz="1800" b="1" u="sng" dirty="0" smtClean="0"/>
              <a:t>4. Dýchání a svalové napětí těla</a:t>
            </a:r>
          </a:p>
          <a:p>
            <a:r>
              <a:rPr lang="cs-CZ" altLang="cs-CZ" sz="1800" dirty="0"/>
              <a:t>Uvolnit svaly hrtanu, krku a obličeje</a:t>
            </a:r>
          </a:p>
          <a:p>
            <a:r>
              <a:rPr lang="cs-CZ" altLang="cs-CZ" sz="1800" dirty="0"/>
              <a:t>Uvolnit svaly </a:t>
            </a:r>
            <a:r>
              <a:rPr lang="cs-CZ" altLang="cs-CZ" sz="1800" dirty="0" smtClean="0"/>
              <a:t>těla</a:t>
            </a:r>
          </a:p>
          <a:p>
            <a:pPr marL="0" indent="0">
              <a:buNone/>
            </a:pPr>
            <a:endParaRPr lang="cs-CZ" sz="1800" dirty="0" smtClean="0"/>
          </a:p>
          <a:p>
            <a:pPr marL="0" indent="0" algn="ctr">
              <a:buNone/>
            </a:pPr>
            <a:r>
              <a:rPr lang="cs-CZ" altLang="cs-CZ" sz="1800" b="1" dirty="0" smtClean="0"/>
              <a:t>Nádech určuje výdech</a:t>
            </a:r>
            <a:endParaRPr lang="cs-CZ" altLang="cs-CZ" sz="1800" dirty="0" smtClean="0"/>
          </a:p>
          <a:p>
            <a:pPr algn="ctr">
              <a:buFontTx/>
              <a:buNone/>
            </a:pPr>
            <a:r>
              <a:rPr lang="cs-CZ" altLang="cs-CZ" sz="1800" b="1" dirty="0" smtClean="0"/>
              <a:t>POZOR: Nezasahovat do dýchání, nevidíme-li zde vyloženě problém.</a:t>
            </a:r>
          </a:p>
        </p:txBody>
      </p:sp>
    </p:spTree>
    <p:extLst>
      <p:ext uri="{BB962C8B-B14F-4D97-AF65-F5344CB8AC3E}">
        <p14:creationId xmlns:p14="http://schemas.microsoft.com/office/powerpoint/2010/main" val="28644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/>
              <a:t>Jak pracovat s dechem – základní  RHB „vstupy“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Umožnit dýchání - tempo (pomalu = lépe)</a:t>
            </a:r>
          </a:p>
          <a:p>
            <a:pPr marL="0" indent="0">
              <a:buNone/>
            </a:pPr>
            <a:r>
              <a:rPr lang="cs-CZ" dirty="0" smtClean="0"/>
              <a:t>                                   - pozice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- </a:t>
            </a:r>
            <a:r>
              <a:rPr lang="cs-CZ" dirty="0" err="1" smtClean="0"/>
              <a:t>postura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- pohyb</a:t>
            </a:r>
          </a:p>
          <a:p>
            <a:endParaRPr lang="cs-CZ" dirty="0"/>
          </a:p>
          <a:p>
            <a:r>
              <a:rPr lang="cs-CZ" dirty="0" smtClean="0"/>
              <a:t>Dechový objem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Dechová výdrž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Výdechová stabilita a dynamika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65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err="1" smtClean="0"/>
              <a:t>Postura</a:t>
            </a:r>
            <a:r>
              <a:rPr lang="cs-CZ" sz="3600" b="1" dirty="0"/>
              <a:t>,</a:t>
            </a:r>
            <a:r>
              <a:rPr lang="cs-CZ" sz="3600" b="1" dirty="0" smtClean="0"/>
              <a:t> pohyb a dýchání v RHB hlasu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66124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Tempo dýchání  (pomalé dýchání = umožnění dýchání)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Pozice těla umožňující dechovou funkci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- na boku s lehkým přetočením (stabilizovaná poloha)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- leh na zádech (pokrčené DK, natažené DK)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- úklon v bok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- pozice „starých“ škol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</a:t>
            </a:r>
          </a:p>
          <a:p>
            <a:r>
              <a:rPr lang="cs-CZ" dirty="0" smtClean="0"/>
              <a:t>Pohyb těla </a:t>
            </a:r>
            <a:r>
              <a:rPr lang="cs-CZ" dirty="0"/>
              <a:t>umožňující dechovou </a:t>
            </a:r>
            <a:r>
              <a:rPr lang="cs-CZ" dirty="0" smtClean="0"/>
              <a:t>funkci  (tempo a napětí svalů v pohybu)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Dechová cvičení vedená pohybem (kroužení paže, </a:t>
            </a:r>
            <a:r>
              <a:rPr lang="cs-CZ" dirty="0" err="1" smtClean="0"/>
              <a:t>pneumofugální</a:t>
            </a:r>
            <a:r>
              <a:rPr lang="cs-CZ" dirty="0" smtClean="0"/>
              <a:t> pohyby, kresba rukou ve vzduchu/na zdi)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Vhodné odpoutat pozornost od dýchání (zejména děti)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Zakázaná slova: „hluboko se nadechni“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„nadechni se do břicha“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936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/>
              <a:t>Posturální cviky-tonizace hlubokého stabilizačního svalového systému 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9036496" cy="5904656"/>
          </a:xfrm>
        </p:spPr>
        <p:txBody>
          <a:bodyPr>
            <a:normAutofit fontScale="70000" lnSpcReduction="20000"/>
          </a:bodyPr>
          <a:lstStyle/>
          <a:p>
            <a:r>
              <a:rPr lang="cs-CZ" b="1" i="1" dirty="0" smtClean="0"/>
              <a:t>Posturální reflexy (okulární, labyrintový)</a:t>
            </a:r>
          </a:p>
          <a:p>
            <a:pPr marL="514350" indent="-514350">
              <a:buAutoNum type="arabicPeriod"/>
            </a:pPr>
            <a:r>
              <a:rPr lang="cs-CZ" i="1" dirty="0" smtClean="0"/>
              <a:t>Umožnění funkce hlubokého stabilizačního systému</a:t>
            </a:r>
          </a:p>
          <a:p>
            <a:pPr marL="514350" indent="-514350">
              <a:buAutoNum type="arabicPeriod"/>
            </a:pPr>
            <a:r>
              <a:rPr lang="cs-CZ" i="1" dirty="0" smtClean="0"/>
              <a:t>Zlepšení vnímání svého těla (</a:t>
            </a:r>
            <a:r>
              <a:rPr lang="cs-CZ" i="1" dirty="0" err="1" smtClean="0"/>
              <a:t>propriocepce</a:t>
            </a:r>
            <a:r>
              <a:rPr lang="cs-CZ" i="1" dirty="0" smtClean="0"/>
              <a:t>) a prostoru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Statické</a:t>
            </a:r>
            <a:r>
              <a:rPr lang="cs-CZ" dirty="0" smtClean="0"/>
              <a:t> - strom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- pistolník/rytíř</a:t>
            </a:r>
          </a:p>
          <a:p>
            <a:pPr marL="514350" indent="-514350">
              <a:buAutoNum type="arabicPeriod"/>
            </a:pPr>
            <a:r>
              <a:rPr lang="cs-CZ" dirty="0"/>
              <a:t>S</a:t>
            </a:r>
            <a:r>
              <a:rPr lang="cs-CZ" dirty="0" smtClean="0"/>
              <a:t>timulace hlubokého stabilizačního svalového systému pánve</a:t>
            </a:r>
          </a:p>
          <a:p>
            <a:pPr marL="514350" indent="-514350">
              <a:buAutoNum type="arabicPeriod"/>
            </a:pPr>
            <a:r>
              <a:rPr lang="cs-CZ" dirty="0"/>
              <a:t>Plynulost šíření napětí svalů  - plynulá dynamika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</a:t>
            </a:r>
            <a:r>
              <a:rPr lang="cs-CZ" dirty="0" smtClean="0"/>
              <a:t>      </a:t>
            </a:r>
            <a:r>
              <a:rPr lang="cs-CZ" dirty="0"/>
              <a:t>- od centra k </a:t>
            </a:r>
            <a:r>
              <a:rPr lang="cs-CZ" dirty="0" smtClean="0"/>
              <a:t>periferii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smtClean="0"/>
              <a:t>Dynamické</a:t>
            </a:r>
            <a:r>
              <a:rPr lang="cs-CZ" dirty="0" smtClean="0"/>
              <a:t>  - chůze balanc (rychlost chůze určuje napětí svalů při fonaci)</a:t>
            </a:r>
          </a:p>
          <a:p>
            <a:pPr marL="0" indent="0">
              <a:buNone/>
            </a:pPr>
            <a:r>
              <a:rPr lang="cs-CZ" dirty="0" smtClean="0"/>
              <a:t>                           - chůze gesta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- švih prutem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- aj.</a:t>
            </a:r>
          </a:p>
          <a:p>
            <a:pPr marL="514350" indent="-514350">
              <a:buAutoNum type="arabicPeriod"/>
            </a:pPr>
            <a:r>
              <a:rPr lang="cs-CZ" dirty="0"/>
              <a:t>S</a:t>
            </a:r>
            <a:r>
              <a:rPr lang="cs-CZ" dirty="0" smtClean="0"/>
              <a:t>timulace </a:t>
            </a:r>
            <a:r>
              <a:rPr lang="cs-CZ" dirty="0"/>
              <a:t>hlubokého stabilizačního svalového systému </a:t>
            </a:r>
            <a:r>
              <a:rPr lang="cs-CZ" dirty="0" smtClean="0"/>
              <a:t>pánve</a:t>
            </a:r>
          </a:p>
          <a:p>
            <a:pPr marL="514350" indent="-514350">
              <a:buAutoNum type="arabicPeriod"/>
            </a:pPr>
            <a:r>
              <a:rPr lang="cs-CZ" dirty="0" smtClean="0"/>
              <a:t>Plynulost šíření napětí svalů  - plynulá dynamika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                   - od centra k periferii</a:t>
            </a:r>
          </a:p>
        </p:txBody>
      </p:sp>
    </p:spTree>
    <p:extLst>
      <p:ext uri="{BB962C8B-B14F-4D97-AF65-F5344CB8AC3E}">
        <p14:creationId xmlns:p14="http://schemas.microsoft.com/office/powerpoint/2010/main" val="283348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576263"/>
          </a:xfrm>
        </p:spPr>
        <p:txBody>
          <a:bodyPr>
            <a:noAutofit/>
          </a:bodyPr>
          <a:lstStyle/>
          <a:p>
            <a:r>
              <a:rPr lang="cs-CZ" altLang="cs-CZ" sz="3600" b="1" dirty="0" smtClean="0"/>
              <a:t>Nácvik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0" y="620688"/>
            <a:ext cx="8964613" cy="547211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800" b="1" dirty="0" smtClean="0"/>
              <a:t>     </a:t>
            </a:r>
            <a:r>
              <a:rPr lang="cs-CZ" altLang="cs-CZ" sz="3600" b="1" dirty="0" smtClean="0"/>
              <a:t>nádech…….pauza..……výdech….…..pauza</a:t>
            </a:r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r>
              <a:rPr lang="cs-CZ" altLang="cs-CZ" sz="3600" b="1" dirty="0" smtClean="0"/>
              <a:t>                      </a:t>
            </a:r>
          </a:p>
        </p:txBody>
      </p:sp>
      <p:sp>
        <p:nvSpPr>
          <p:cNvPr id="70660" name="TextovéPole 3"/>
          <p:cNvSpPr txBox="1">
            <a:spLocks noChangeArrowheads="1"/>
          </p:cNvSpPr>
          <p:nvPr/>
        </p:nvSpPr>
        <p:spPr bwMode="auto">
          <a:xfrm>
            <a:off x="35496" y="1556792"/>
            <a:ext cx="273570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 </a:t>
            </a:r>
            <a:r>
              <a:rPr lang="cs-CZ" altLang="cs-CZ" sz="2000" b="1" dirty="0" smtClean="0"/>
              <a:t>tempo</a:t>
            </a:r>
            <a:r>
              <a:rPr lang="cs-CZ" altLang="cs-CZ" sz="2000" dirty="0" smtClean="0"/>
              <a:t> </a:t>
            </a:r>
            <a:r>
              <a:rPr lang="cs-CZ" altLang="cs-CZ" sz="2000" i="1" dirty="0" smtClean="0"/>
              <a:t>-  pomalé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i="1" dirty="0"/>
              <a:t> </a:t>
            </a:r>
            <a:r>
              <a:rPr lang="cs-CZ" altLang="cs-CZ" sz="2000" i="1" dirty="0" smtClean="0"/>
              <a:t>             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 </a:t>
            </a:r>
            <a:r>
              <a:rPr lang="cs-CZ" altLang="cs-CZ" sz="2000" b="1" dirty="0"/>
              <a:t>pozice</a:t>
            </a:r>
            <a:r>
              <a:rPr lang="cs-CZ" altLang="cs-CZ" sz="2000" dirty="0"/>
              <a:t> </a:t>
            </a:r>
            <a:r>
              <a:rPr lang="cs-CZ" altLang="cs-CZ" sz="2000" i="1" dirty="0"/>
              <a:t>- na zádech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i="1" dirty="0"/>
              <a:t>              - bok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i="1" dirty="0"/>
              <a:t>              - </a:t>
            </a:r>
            <a:r>
              <a:rPr lang="cs-CZ" altLang="cs-CZ" sz="2000" i="1" dirty="0" smtClean="0"/>
              <a:t>úklon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i="1" dirty="0"/>
              <a:t> </a:t>
            </a:r>
            <a:r>
              <a:rPr lang="cs-CZ" altLang="cs-CZ" sz="2000" i="1" dirty="0" smtClean="0"/>
              <a:t>             - staré systémy</a:t>
            </a:r>
            <a:endParaRPr lang="cs-CZ" altLang="cs-CZ" sz="2000" i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b="1" dirty="0" smtClean="0"/>
              <a:t>- </a:t>
            </a:r>
            <a:r>
              <a:rPr lang="cs-CZ" altLang="cs-CZ" sz="2000" dirty="0" smtClean="0"/>
              <a:t>(představa místa)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b="1" dirty="0" smtClean="0"/>
              <a:t>- pohyb</a:t>
            </a:r>
            <a:r>
              <a:rPr lang="cs-CZ" altLang="cs-CZ" sz="2000" dirty="0" smtClean="0"/>
              <a:t> </a:t>
            </a:r>
            <a:r>
              <a:rPr lang="cs-CZ" altLang="cs-CZ" sz="2000" i="1" dirty="0"/>
              <a:t>-</a:t>
            </a:r>
            <a:r>
              <a:rPr lang="cs-CZ" altLang="cs-CZ" sz="2000" i="1" dirty="0" smtClean="0"/>
              <a:t> paže/kroužení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i="1" dirty="0" smtClean="0"/>
              <a:t>              - zakročení</a:t>
            </a:r>
            <a:endParaRPr lang="cs-CZ" altLang="cs-CZ" sz="2000" i="1" dirty="0"/>
          </a:p>
        </p:txBody>
      </p:sp>
      <p:cxnSp>
        <p:nvCxnSpPr>
          <p:cNvPr id="70661" name="Přímá spojovací čára 5"/>
          <p:cNvCxnSpPr>
            <a:cxnSpLocks noChangeShapeType="1"/>
          </p:cNvCxnSpPr>
          <p:nvPr/>
        </p:nvCxnSpPr>
        <p:spPr bwMode="auto">
          <a:xfrm>
            <a:off x="2771205" y="764704"/>
            <a:ext cx="36314" cy="4752528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2" name="Přímá spojovací čára 6"/>
          <p:cNvCxnSpPr>
            <a:cxnSpLocks noChangeShapeType="1"/>
          </p:cNvCxnSpPr>
          <p:nvPr/>
        </p:nvCxnSpPr>
        <p:spPr bwMode="auto">
          <a:xfrm>
            <a:off x="4212530" y="764704"/>
            <a:ext cx="71438" cy="4752528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3" name="TextovéPole 7"/>
          <p:cNvSpPr txBox="1">
            <a:spLocks noChangeArrowheads="1"/>
          </p:cNvSpPr>
          <p:nvPr/>
        </p:nvSpPr>
        <p:spPr bwMode="auto">
          <a:xfrm>
            <a:off x="3276600" y="1556792"/>
            <a:ext cx="431800" cy="34782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PR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AXA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</p:txBody>
      </p:sp>
      <p:sp>
        <p:nvSpPr>
          <p:cNvPr id="70664" name="TextovéPole 8"/>
          <p:cNvSpPr txBox="1">
            <a:spLocks noChangeArrowheads="1"/>
          </p:cNvSpPr>
          <p:nvPr/>
        </p:nvSpPr>
        <p:spPr bwMode="auto">
          <a:xfrm>
            <a:off x="4283398" y="1556792"/>
            <a:ext cx="2880991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- měkké „</a:t>
            </a:r>
            <a:r>
              <a:rPr lang="cs-CZ" altLang="cs-CZ" sz="2000" dirty="0" err="1"/>
              <a:t>ssssss</a:t>
            </a:r>
            <a:r>
              <a:rPr lang="cs-CZ" altLang="cs-CZ" sz="2000" dirty="0"/>
              <a:t>“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 prodloužené  „</a:t>
            </a:r>
            <a:r>
              <a:rPr lang="cs-CZ" altLang="cs-CZ" sz="2000" dirty="0" err="1"/>
              <a:t>ssss</a:t>
            </a:r>
            <a:r>
              <a:rPr lang="cs-CZ" altLang="cs-CZ" sz="2000" dirty="0"/>
              <a:t>“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 relaxace </a:t>
            </a:r>
            <a:r>
              <a:rPr lang="cs-CZ" altLang="cs-CZ" sz="2000" dirty="0" smtClean="0"/>
              <a:t>obličeje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„</a:t>
            </a:r>
            <a:r>
              <a:rPr lang="cs-CZ" altLang="cs-CZ" sz="2000" dirty="0" err="1" smtClean="0"/>
              <a:t>sssssssssssssssss</a:t>
            </a:r>
            <a:r>
              <a:rPr lang="cs-CZ" altLang="cs-CZ" sz="2400" dirty="0" err="1" smtClean="0"/>
              <a:t>t</a:t>
            </a:r>
            <a:endParaRPr lang="cs-CZ" altLang="cs-CZ" sz="24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b="1" dirty="0"/>
              <a:t>-</a:t>
            </a:r>
            <a:r>
              <a:rPr lang="cs-CZ" altLang="cs-CZ" sz="2400" dirty="0" smtClean="0"/>
              <a:t> k</a:t>
            </a:r>
            <a:r>
              <a:rPr lang="cs-CZ" altLang="cs-CZ" sz="2000" dirty="0" smtClean="0"/>
              <a:t>olísání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dirty="0" smtClean="0"/>
              <a:t>„</a:t>
            </a:r>
            <a:r>
              <a:rPr lang="cs-CZ" altLang="cs-CZ" sz="2000" dirty="0" err="1" smtClean="0"/>
              <a:t>sss</a:t>
            </a:r>
            <a:r>
              <a:rPr lang="cs-CZ" altLang="cs-CZ" sz="2000" b="1" dirty="0" err="1" smtClean="0"/>
              <a:t>sss</a:t>
            </a:r>
            <a:r>
              <a:rPr lang="cs-CZ" altLang="cs-CZ" sz="2400" b="1" dirty="0" err="1" smtClean="0"/>
              <a:t>ss</a:t>
            </a:r>
            <a:r>
              <a:rPr lang="cs-CZ" altLang="cs-CZ" sz="2800" b="1" dirty="0" err="1" smtClean="0"/>
              <a:t>s</a:t>
            </a:r>
            <a:r>
              <a:rPr lang="cs-CZ" altLang="cs-CZ" sz="2400" b="1" dirty="0" err="1" smtClean="0"/>
              <a:t>ss</a:t>
            </a:r>
            <a:r>
              <a:rPr lang="cs-CZ" altLang="cs-CZ" sz="2000" b="1" dirty="0" err="1" smtClean="0"/>
              <a:t>ss</a:t>
            </a:r>
            <a:r>
              <a:rPr lang="cs-CZ" altLang="cs-CZ" sz="2000" dirty="0" err="1" smtClean="0"/>
              <a:t>sssss</a:t>
            </a:r>
            <a:r>
              <a:rPr lang="cs-CZ" altLang="cs-CZ" sz="2000" dirty="0" smtClean="0"/>
              <a:t>“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dirty="0" err="1" smtClean="0"/>
              <a:t>ss</a:t>
            </a:r>
            <a:r>
              <a:rPr lang="cs-CZ" altLang="cs-CZ" sz="2000" b="1" dirty="0" err="1" smtClean="0"/>
              <a:t>ss</a:t>
            </a:r>
            <a:r>
              <a:rPr lang="cs-CZ" altLang="cs-CZ" sz="2400" b="1" dirty="0" err="1" smtClean="0"/>
              <a:t>ss</a:t>
            </a:r>
            <a:r>
              <a:rPr lang="cs-CZ" altLang="cs-CZ" sz="2000" b="1" dirty="0" err="1" smtClean="0"/>
              <a:t>sss</a:t>
            </a:r>
            <a:r>
              <a:rPr lang="cs-CZ" altLang="cs-CZ" sz="2400" b="1" dirty="0" err="1" smtClean="0"/>
              <a:t>ss</a:t>
            </a:r>
            <a:r>
              <a:rPr lang="cs-CZ" altLang="cs-CZ" sz="2800" b="1" dirty="0" err="1" smtClean="0"/>
              <a:t>s</a:t>
            </a:r>
            <a:r>
              <a:rPr lang="cs-CZ" altLang="cs-CZ" sz="2400" b="1" dirty="0" err="1" smtClean="0"/>
              <a:t>ss</a:t>
            </a:r>
            <a:r>
              <a:rPr lang="cs-CZ" altLang="cs-CZ" sz="2000" b="1" dirty="0" err="1" smtClean="0"/>
              <a:t>sss</a:t>
            </a:r>
            <a:r>
              <a:rPr lang="cs-CZ" altLang="cs-CZ" sz="2000" dirty="0" err="1" smtClean="0"/>
              <a:t>s</a:t>
            </a:r>
            <a:r>
              <a:rPr lang="cs-CZ" altLang="cs-CZ" sz="2000" b="1" dirty="0" err="1" smtClean="0"/>
              <a:t>ss</a:t>
            </a:r>
            <a:r>
              <a:rPr lang="cs-CZ" altLang="cs-CZ" sz="2000" dirty="0" err="1" smtClean="0"/>
              <a:t>sss</a:t>
            </a:r>
            <a:r>
              <a:rPr lang="cs-CZ" altLang="cs-CZ" sz="2000" dirty="0"/>
              <a:t>“</a:t>
            </a:r>
            <a:endParaRPr lang="cs-CZ" altLang="cs-CZ" sz="2000" b="1" dirty="0"/>
          </a:p>
          <a:p>
            <a:pPr marL="342900" indent="-34290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000" b="1" dirty="0"/>
          </a:p>
        </p:txBody>
      </p:sp>
      <p:sp>
        <p:nvSpPr>
          <p:cNvPr id="70665" name="TextovéPole 14"/>
          <p:cNvSpPr txBox="1">
            <a:spLocks noChangeArrowheads="1"/>
          </p:cNvSpPr>
          <p:nvPr/>
        </p:nvSpPr>
        <p:spPr bwMode="auto">
          <a:xfrm>
            <a:off x="7524328" y="1988840"/>
            <a:ext cx="431800" cy="2554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AXA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</p:txBody>
      </p:sp>
      <p:cxnSp>
        <p:nvCxnSpPr>
          <p:cNvPr id="70666" name="Přímá spojovací čára 6"/>
          <p:cNvCxnSpPr>
            <a:cxnSpLocks noChangeShapeType="1"/>
          </p:cNvCxnSpPr>
          <p:nvPr/>
        </p:nvCxnSpPr>
        <p:spPr bwMode="auto">
          <a:xfrm>
            <a:off x="7020272" y="764704"/>
            <a:ext cx="71437" cy="4679999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Obdélník 2"/>
          <p:cNvSpPr/>
          <p:nvPr/>
        </p:nvSpPr>
        <p:spPr>
          <a:xfrm>
            <a:off x="2916812" y="5115967"/>
            <a:ext cx="1295524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Patří </a:t>
            </a:r>
          </a:p>
          <a:p>
            <a:pPr algn="ctr"/>
            <a:r>
              <a:rPr lang="cs-CZ" dirty="0" smtClean="0"/>
              <a:t>k nádechu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7164389" y="4787478"/>
            <a:ext cx="1295524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Patří </a:t>
            </a:r>
          </a:p>
          <a:p>
            <a:pPr algn="ctr"/>
            <a:r>
              <a:rPr lang="cs-CZ" dirty="0" smtClean="0"/>
              <a:t>k nádechu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835696" y="5764039"/>
            <a:ext cx="5760640" cy="10493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Vhodné odpoutat pozornost od dýchání (zejména děti)</a:t>
            </a:r>
          </a:p>
          <a:p>
            <a:r>
              <a:rPr lang="cs-CZ" dirty="0" smtClean="0"/>
              <a:t>Zakázaná </a:t>
            </a:r>
            <a:r>
              <a:rPr lang="cs-CZ" dirty="0"/>
              <a:t>slova: „hluboko se nadechni“</a:t>
            </a:r>
          </a:p>
          <a:p>
            <a:r>
              <a:rPr lang="cs-CZ" dirty="0"/>
              <a:t>                            </a:t>
            </a:r>
            <a:r>
              <a:rPr lang="cs-CZ" dirty="0" smtClean="0"/>
              <a:t> </a:t>
            </a:r>
            <a:r>
              <a:rPr lang="cs-CZ" dirty="0"/>
              <a:t>„nadechni se do břicha“</a:t>
            </a:r>
          </a:p>
        </p:txBody>
      </p:sp>
      <p:sp>
        <p:nvSpPr>
          <p:cNvPr id="2" name="Obdélník 1"/>
          <p:cNvSpPr/>
          <p:nvPr/>
        </p:nvSpPr>
        <p:spPr>
          <a:xfrm>
            <a:off x="35496" y="764704"/>
            <a:ext cx="2592288" cy="45988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54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576263"/>
          </a:xfrm>
        </p:spPr>
        <p:txBody>
          <a:bodyPr>
            <a:noAutofit/>
          </a:bodyPr>
          <a:lstStyle/>
          <a:p>
            <a:r>
              <a:rPr lang="cs-CZ" altLang="cs-CZ" sz="3600" b="1" dirty="0" smtClean="0"/>
              <a:t>Nácvik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0" y="620688"/>
            <a:ext cx="8964613" cy="547211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800" b="1" dirty="0" smtClean="0"/>
              <a:t>     </a:t>
            </a:r>
            <a:r>
              <a:rPr lang="cs-CZ" altLang="cs-CZ" sz="3600" b="1" dirty="0" smtClean="0"/>
              <a:t>nádech…….pauza..……výdech….…..pauza</a:t>
            </a:r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r>
              <a:rPr lang="cs-CZ" altLang="cs-CZ" sz="3600" b="1" dirty="0" smtClean="0"/>
              <a:t>                      </a:t>
            </a:r>
          </a:p>
        </p:txBody>
      </p:sp>
      <p:sp>
        <p:nvSpPr>
          <p:cNvPr id="70660" name="TextovéPole 3"/>
          <p:cNvSpPr txBox="1">
            <a:spLocks noChangeArrowheads="1"/>
          </p:cNvSpPr>
          <p:nvPr/>
        </p:nvSpPr>
        <p:spPr bwMode="auto">
          <a:xfrm>
            <a:off x="35496" y="1556792"/>
            <a:ext cx="273570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 </a:t>
            </a:r>
            <a:r>
              <a:rPr lang="cs-CZ" altLang="cs-CZ" sz="2000" b="1" dirty="0" smtClean="0"/>
              <a:t>tempo</a:t>
            </a:r>
            <a:r>
              <a:rPr lang="cs-CZ" altLang="cs-CZ" sz="2000" dirty="0" smtClean="0"/>
              <a:t> </a:t>
            </a:r>
            <a:r>
              <a:rPr lang="cs-CZ" altLang="cs-CZ" sz="2000" i="1" dirty="0" smtClean="0"/>
              <a:t>-  pomalé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i="1" dirty="0"/>
              <a:t> </a:t>
            </a:r>
            <a:r>
              <a:rPr lang="cs-CZ" altLang="cs-CZ" sz="2000" i="1" dirty="0" smtClean="0"/>
              <a:t>             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 </a:t>
            </a:r>
            <a:r>
              <a:rPr lang="cs-CZ" altLang="cs-CZ" sz="2000" b="1" dirty="0"/>
              <a:t>pozice</a:t>
            </a:r>
            <a:r>
              <a:rPr lang="cs-CZ" altLang="cs-CZ" sz="2000" dirty="0"/>
              <a:t> </a:t>
            </a:r>
            <a:r>
              <a:rPr lang="cs-CZ" altLang="cs-CZ" sz="2000" i="1" dirty="0"/>
              <a:t>- na zádech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i="1" dirty="0"/>
              <a:t>              - bok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i="1" dirty="0"/>
              <a:t>              - </a:t>
            </a:r>
            <a:r>
              <a:rPr lang="cs-CZ" altLang="cs-CZ" sz="2000" i="1" dirty="0" smtClean="0"/>
              <a:t>úklon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i="1" dirty="0"/>
              <a:t> </a:t>
            </a:r>
            <a:r>
              <a:rPr lang="cs-CZ" altLang="cs-CZ" sz="2000" i="1" dirty="0" smtClean="0"/>
              <a:t>             - staré systémy</a:t>
            </a:r>
            <a:endParaRPr lang="cs-CZ" altLang="cs-CZ" sz="2000" i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b="1" dirty="0" smtClean="0"/>
              <a:t>- </a:t>
            </a:r>
            <a:r>
              <a:rPr lang="cs-CZ" altLang="cs-CZ" sz="2000" dirty="0" smtClean="0"/>
              <a:t>(představa místa)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b="1" dirty="0" smtClean="0"/>
              <a:t>- pohyb</a:t>
            </a:r>
            <a:r>
              <a:rPr lang="cs-CZ" altLang="cs-CZ" sz="2000" dirty="0" smtClean="0"/>
              <a:t> </a:t>
            </a:r>
            <a:r>
              <a:rPr lang="cs-CZ" altLang="cs-CZ" sz="2000" i="1" dirty="0" smtClean="0"/>
              <a:t>– paže/kroužení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i="1" dirty="0" smtClean="0"/>
              <a:t>              - za/vykročení</a:t>
            </a:r>
            <a:endParaRPr lang="cs-CZ" altLang="cs-CZ" sz="2000" i="1" dirty="0"/>
          </a:p>
        </p:txBody>
      </p:sp>
      <p:cxnSp>
        <p:nvCxnSpPr>
          <p:cNvPr id="70661" name="Přímá spojovací čára 5"/>
          <p:cNvCxnSpPr>
            <a:cxnSpLocks noChangeShapeType="1"/>
          </p:cNvCxnSpPr>
          <p:nvPr/>
        </p:nvCxnSpPr>
        <p:spPr bwMode="auto">
          <a:xfrm>
            <a:off x="2771205" y="764704"/>
            <a:ext cx="36314" cy="4752528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2" name="Přímá spojovací čára 6"/>
          <p:cNvCxnSpPr>
            <a:cxnSpLocks noChangeShapeType="1"/>
          </p:cNvCxnSpPr>
          <p:nvPr/>
        </p:nvCxnSpPr>
        <p:spPr bwMode="auto">
          <a:xfrm>
            <a:off x="4212530" y="764704"/>
            <a:ext cx="71438" cy="4752528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3" name="TextovéPole 7"/>
          <p:cNvSpPr txBox="1">
            <a:spLocks noChangeArrowheads="1"/>
          </p:cNvSpPr>
          <p:nvPr/>
        </p:nvSpPr>
        <p:spPr bwMode="auto">
          <a:xfrm>
            <a:off x="3276600" y="1556792"/>
            <a:ext cx="431800" cy="34782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PR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AXA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</p:txBody>
      </p:sp>
      <p:sp>
        <p:nvSpPr>
          <p:cNvPr id="70664" name="TextovéPole 8"/>
          <p:cNvSpPr txBox="1">
            <a:spLocks noChangeArrowheads="1"/>
          </p:cNvSpPr>
          <p:nvPr/>
        </p:nvSpPr>
        <p:spPr bwMode="auto">
          <a:xfrm>
            <a:off x="4283398" y="1556792"/>
            <a:ext cx="2880991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- měkké „</a:t>
            </a:r>
            <a:r>
              <a:rPr lang="cs-CZ" altLang="cs-CZ" sz="2000" dirty="0" err="1"/>
              <a:t>ssssss</a:t>
            </a:r>
            <a:r>
              <a:rPr lang="cs-CZ" altLang="cs-CZ" sz="2000" dirty="0"/>
              <a:t>“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 prodloužené  „</a:t>
            </a:r>
            <a:r>
              <a:rPr lang="cs-CZ" altLang="cs-CZ" sz="2000" dirty="0" err="1"/>
              <a:t>ssss</a:t>
            </a:r>
            <a:r>
              <a:rPr lang="cs-CZ" altLang="cs-CZ" sz="2000" dirty="0"/>
              <a:t>“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 relaxace </a:t>
            </a:r>
            <a:r>
              <a:rPr lang="cs-CZ" altLang="cs-CZ" sz="2000" dirty="0" smtClean="0"/>
              <a:t>obličeje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„</a:t>
            </a:r>
            <a:r>
              <a:rPr lang="cs-CZ" altLang="cs-CZ" sz="2000" dirty="0" err="1" smtClean="0"/>
              <a:t>sssssssssssssssss</a:t>
            </a:r>
            <a:r>
              <a:rPr lang="cs-CZ" altLang="cs-CZ" sz="2400" dirty="0" err="1" smtClean="0"/>
              <a:t>t</a:t>
            </a:r>
            <a:endParaRPr lang="cs-CZ" altLang="cs-CZ" sz="24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b="1" dirty="0"/>
              <a:t>-</a:t>
            </a:r>
            <a:r>
              <a:rPr lang="cs-CZ" altLang="cs-CZ" sz="2400" dirty="0" smtClean="0"/>
              <a:t> k</a:t>
            </a:r>
            <a:r>
              <a:rPr lang="cs-CZ" altLang="cs-CZ" sz="2000" dirty="0" smtClean="0"/>
              <a:t>olísání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dirty="0" smtClean="0"/>
              <a:t>„</a:t>
            </a:r>
            <a:r>
              <a:rPr lang="cs-CZ" altLang="cs-CZ" sz="2000" dirty="0" err="1" smtClean="0"/>
              <a:t>sss</a:t>
            </a:r>
            <a:r>
              <a:rPr lang="cs-CZ" altLang="cs-CZ" sz="2000" b="1" dirty="0" err="1" smtClean="0"/>
              <a:t>sss</a:t>
            </a:r>
            <a:r>
              <a:rPr lang="cs-CZ" altLang="cs-CZ" sz="2400" b="1" dirty="0" err="1" smtClean="0"/>
              <a:t>ss</a:t>
            </a:r>
            <a:r>
              <a:rPr lang="cs-CZ" altLang="cs-CZ" sz="2800" b="1" dirty="0" err="1" smtClean="0"/>
              <a:t>s</a:t>
            </a:r>
            <a:r>
              <a:rPr lang="cs-CZ" altLang="cs-CZ" sz="2400" b="1" dirty="0" err="1" smtClean="0"/>
              <a:t>ss</a:t>
            </a:r>
            <a:r>
              <a:rPr lang="cs-CZ" altLang="cs-CZ" sz="2000" b="1" dirty="0" err="1" smtClean="0"/>
              <a:t>ss</a:t>
            </a:r>
            <a:r>
              <a:rPr lang="cs-CZ" altLang="cs-CZ" sz="2000" dirty="0" err="1" smtClean="0"/>
              <a:t>sssss</a:t>
            </a:r>
            <a:r>
              <a:rPr lang="cs-CZ" altLang="cs-CZ" sz="2000" dirty="0" smtClean="0"/>
              <a:t>“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dirty="0" err="1" smtClean="0"/>
              <a:t>ss</a:t>
            </a:r>
            <a:r>
              <a:rPr lang="cs-CZ" altLang="cs-CZ" sz="2000" b="1" dirty="0" err="1" smtClean="0"/>
              <a:t>ss</a:t>
            </a:r>
            <a:r>
              <a:rPr lang="cs-CZ" altLang="cs-CZ" sz="2400" b="1" dirty="0" err="1" smtClean="0"/>
              <a:t>ss</a:t>
            </a:r>
            <a:r>
              <a:rPr lang="cs-CZ" altLang="cs-CZ" sz="2000" b="1" dirty="0" err="1" smtClean="0"/>
              <a:t>sss</a:t>
            </a:r>
            <a:r>
              <a:rPr lang="cs-CZ" altLang="cs-CZ" sz="2400" b="1" dirty="0" err="1" smtClean="0"/>
              <a:t>ss</a:t>
            </a:r>
            <a:r>
              <a:rPr lang="cs-CZ" altLang="cs-CZ" sz="2800" b="1" dirty="0" err="1" smtClean="0"/>
              <a:t>s</a:t>
            </a:r>
            <a:r>
              <a:rPr lang="cs-CZ" altLang="cs-CZ" sz="2400" b="1" dirty="0" err="1" smtClean="0"/>
              <a:t>ss</a:t>
            </a:r>
            <a:r>
              <a:rPr lang="cs-CZ" altLang="cs-CZ" sz="2000" b="1" dirty="0" err="1" smtClean="0"/>
              <a:t>sss</a:t>
            </a:r>
            <a:r>
              <a:rPr lang="cs-CZ" altLang="cs-CZ" sz="2000" dirty="0" err="1" smtClean="0"/>
              <a:t>s</a:t>
            </a:r>
            <a:r>
              <a:rPr lang="cs-CZ" altLang="cs-CZ" sz="2000" b="1" dirty="0" err="1" smtClean="0"/>
              <a:t>ss</a:t>
            </a:r>
            <a:r>
              <a:rPr lang="cs-CZ" altLang="cs-CZ" sz="2000" dirty="0" err="1" smtClean="0"/>
              <a:t>sss</a:t>
            </a:r>
            <a:r>
              <a:rPr lang="cs-CZ" altLang="cs-CZ" sz="2000" dirty="0"/>
              <a:t>“</a:t>
            </a:r>
            <a:endParaRPr lang="cs-CZ" altLang="cs-CZ" sz="2000" b="1" dirty="0"/>
          </a:p>
          <a:p>
            <a:pPr marL="342900" indent="-34290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000" b="1" dirty="0"/>
          </a:p>
        </p:txBody>
      </p:sp>
      <p:sp>
        <p:nvSpPr>
          <p:cNvPr id="70665" name="TextovéPole 14"/>
          <p:cNvSpPr txBox="1">
            <a:spLocks noChangeArrowheads="1"/>
          </p:cNvSpPr>
          <p:nvPr/>
        </p:nvSpPr>
        <p:spPr bwMode="auto">
          <a:xfrm>
            <a:off x="7524328" y="1988840"/>
            <a:ext cx="431800" cy="2554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AXA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</p:txBody>
      </p:sp>
      <p:cxnSp>
        <p:nvCxnSpPr>
          <p:cNvPr id="70666" name="Přímá spojovací čára 6"/>
          <p:cNvCxnSpPr>
            <a:cxnSpLocks noChangeShapeType="1"/>
          </p:cNvCxnSpPr>
          <p:nvPr/>
        </p:nvCxnSpPr>
        <p:spPr bwMode="auto">
          <a:xfrm>
            <a:off x="7020272" y="764704"/>
            <a:ext cx="71437" cy="4679999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Obdélník 2"/>
          <p:cNvSpPr/>
          <p:nvPr/>
        </p:nvSpPr>
        <p:spPr>
          <a:xfrm>
            <a:off x="2916812" y="5115967"/>
            <a:ext cx="1295524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Patří </a:t>
            </a:r>
          </a:p>
          <a:p>
            <a:pPr algn="ctr"/>
            <a:r>
              <a:rPr lang="cs-CZ" dirty="0" smtClean="0"/>
              <a:t>k nádechu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7164389" y="4787478"/>
            <a:ext cx="1295524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Patří </a:t>
            </a:r>
          </a:p>
          <a:p>
            <a:pPr algn="ctr"/>
            <a:r>
              <a:rPr lang="cs-CZ" dirty="0" smtClean="0"/>
              <a:t>k nádechu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835696" y="5764039"/>
            <a:ext cx="5760640" cy="10493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Vhodné odpoutat pozornost od dýchání (zejména děti)</a:t>
            </a:r>
          </a:p>
          <a:p>
            <a:r>
              <a:rPr lang="cs-CZ" dirty="0" smtClean="0"/>
              <a:t>Zakázaná </a:t>
            </a:r>
            <a:r>
              <a:rPr lang="cs-CZ" dirty="0"/>
              <a:t>slova: „hluboko se nadechni“</a:t>
            </a:r>
          </a:p>
          <a:p>
            <a:r>
              <a:rPr lang="cs-CZ" dirty="0"/>
              <a:t>                            </a:t>
            </a:r>
            <a:r>
              <a:rPr lang="cs-CZ" dirty="0" smtClean="0"/>
              <a:t> </a:t>
            </a:r>
            <a:r>
              <a:rPr lang="cs-CZ" dirty="0"/>
              <a:t>„nadechni se do břicha“</a:t>
            </a:r>
          </a:p>
        </p:txBody>
      </p:sp>
      <p:sp>
        <p:nvSpPr>
          <p:cNvPr id="2" name="Obdélník 1"/>
          <p:cNvSpPr/>
          <p:nvPr/>
        </p:nvSpPr>
        <p:spPr>
          <a:xfrm>
            <a:off x="684311" y="754974"/>
            <a:ext cx="7920137" cy="6578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43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576263"/>
          </a:xfrm>
        </p:spPr>
        <p:txBody>
          <a:bodyPr>
            <a:noAutofit/>
          </a:bodyPr>
          <a:lstStyle/>
          <a:p>
            <a:r>
              <a:rPr lang="cs-CZ" altLang="cs-CZ" sz="3600" b="1" dirty="0" smtClean="0"/>
              <a:t>Nácvik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0" y="620688"/>
            <a:ext cx="8964613" cy="547211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800" b="1" dirty="0" smtClean="0"/>
              <a:t>     </a:t>
            </a:r>
            <a:r>
              <a:rPr lang="cs-CZ" altLang="cs-CZ" sz="3600" b="1" dirty="0" smtClean="0"/>
              <a:t>nádech…….pauza..……výdech….…..pauza</a:t>
            </a:r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endParaRPr lang="cs-CZ" altLang="cs-CZ" sz="3600" b="1" dirty="0" smtClean="0"/>
          </a:p>
          <a:p>
            <a:pPr>
              <a:buFontTx/>
              <a:buNone/>
            </a:pPr>
            <a:r>
              <a:rPr lang="cs-CZ" altLang="cs-CZ" sz="3600" b="1" dirty="0" smtClean="0"/>
              <a:t>                      </a:t>
            </a:r>
          </a:p>
        </p:txBody>
      </p:sp>
      <p:sp>
        <p:nvSpPr>
          <p:cNvPr id="70660" name="TextovéPole 3"/>
          <p:cNvSpPr txBox="1">
            <a:spLocks noChangeArrowheads="1"/>
          </p:cNvSpPr>
          <p:nvPr/>
        </p:nvSpPr>
        <p:spPr bwMode="auto">
          <a:xfrm>
            <a:off x="35496" y="1556792"/>
            <a:ext cx="273570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 </a:t>
            </a:r>
            <a:r>
              <a:rPr lang="cs-CZ" altLang="cs-CZ" sz="2000" b="1" dirty="0" smtClean="0"/>
              <a:t>tempo</a:t>
            </a:r>
            <a:r>
              <a:rPr lang="cs-CZ" altLang="cs-CZ" sz="2000" dirty="0" smtClean="0"/>
              <a:t> </a:t>
            </a:r>
            <a:r>
              <a:rPr lang="cs-CZ" altLang="cs-CZ" sz="2000" i="1" dirty="0" smtClean="0"/>
              <a:t>-  pomalé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sz="2000" b="1" dirty="0" smtClean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b="1" dirty="0" smtClean="0"/>
              <a:t>- pozice</a:t>
            </a:r>
            <a:r>
              <a:rPr lang="cs-CZ" altLang="cs-CZ" sz="2000" dirty="0" smtClean="0"/>
              <a:t> </a:t>
            </a:r>
            <a:r>
              <a:rPr lang="cs-CZ" altLang="cs-CZ" sz="2000" i="1" dirty="0" smtClean="0"/>
              <a:t>- na zádech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i="1" dirty="0" smtClean="0"/>
              <a:t>              </a:t>
            </a:r>
            <a:r>
              <a:rPr lang="cs-CZ" altLang="cs-CZ" sz="2000" i="1" dirty="0"/>
              <a:t>- bok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i="1" dirty="0"/>
              <a:t>              - </a:t>
            </a:r>
            <a:r>
              <a:rPr lang="cs-CZ" altLang="cs-CZ" sz="2000" i="1" dirty="0" smtClean="0"/>
              <a:t>úklon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i="1" dirty="0"/>
              <a:t> </a:t>
            </a:r>
            <a:r>
              <a:rPr lang="cs-CZ" altLang="cs-CZ" sz="2000" i="1" dirty="0" smtClean="0"/>
              <a:t>             - staré systémy</a:t>
            </a:r>
            <a:endParaRPr lang="cs-CZ" altLang="cs-CZ" sz="2000" i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b="1" dirty="0" smtClean="0"/>
              <a:t>- </a:t>
            </a:r>
            <a:r>
              <a:rPr lang="cs-CZ" altLang="cs-CZ" sz="2000" dirty="0" smtClean="0"/>
              <a:t>(představa místa)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b="1" dirty="0" smtClean="0"/>
              <a:t>- pohyb</a:t>
            </a:r>
            <a:r>
              <a:rPr lang="cs-CZ" altLang="cs-CZ" sz="2000" dirty="0" smtClean="0"/>
              <a:t> </a:t>
            </a:r>
            <a:r>
              <a:rPr lang="cs-CZ" altLang="cs-CZ" sz="2000" i="1" dirty="0" smtClean="0"/>
              <a:t>– paže/kroužení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i="1" dirty="0" smtClean="0"/>
              <a:t>              - za/vykročení</a:t>
            </a:r>
            <a:endParaRPr lang="cs-CZ" altLang="cs-CZ" sz="2000" i="1" dirty="0"/>
          </a:p>
        </p:txBody>
      </p:sp>
      <p:cxnSp>
        <p:nvCxnSpPr>
          <p:cNvPr id="70661" name="Přímá spojovací čára 5"/>
          <p:cNvCxnSpPr>
            <a:cxnSpLocks noChangeShapeType="1"/>
          </p:cNvCxnSpPr>
          <p:nvPr/>
        </p:nvCxnSpPr>
        <p:spPr bwMode="auto">
          <a:xfrm>
            <a:off x="2771205" y="764704"/>
            <a:ext cx="36314" cy="4752528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2" name="Přímá spojovací čára 6"/>
          <p:cNvCxnSpPr>
            <a:cxnSpLocks noChangeShapeType="1"/>
          </p:cNvCxnSpPr>
          <p:nvPr/>
        </p:nvCxnSpPr>
        <p:spPr bwMode="auto">
          <a:xfrm>
            <a:off x="4283968" y="764704"/>
            <a:ext cx="0" cy="4752528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3" name="TextovéPole 7"/>
          <p:cNvSpPr txBox="1">
            <a:spLocks noChangeArrowheads="1"/>
          </p:cNvSpPr>
          <p:nvPr/>
        </p:nvSpPr>
        <p:spPr bwMode="auto">
          <a:xfrm>
            <a:off x="3276600" y="1556792"/>
            <a:ext cx="431800" cy="34782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PR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AXA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</p:txBody>
      </p:sp>
      <p:sp>
        <p:nvSpPr>
          <p:cNvPr id="70664" name="TextovéPole 8"/>
          <p:cNvSpPr txBox="1">
            <a:spLocks noChangeArrowheads="1"/>
          </p:cNvSpPr>
          <p:nvPr/>
        </p:nvSpPr>
        <p:spPr bwMode="auto">
          <a:xfrm>
            <a:off x="4283398" y="1556792"/>
            <a:ext cx="2880991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- měkké „</a:t>
            </a:r>
            <a:r>
              <a:rPr lang="cs-CZ" altLang="cs-CZ" sz="2000" dirty="0" err="1"/>
              <a:t>ssssss</a:t>
            </a:r>
            <a:r>
              <a:rPr lang="cs-CZ" altLang="cs-CZ" sz="2000" dirty="0"/>
              <a:t>“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 prodloužené  „</a:t>
            </a:r>
            <a:r>
              <a:rPr lang="cs-CZ" altLang="cs-CZ" sz="2000" dirty="0" err="1"/>
              <a:t>ssss</a:t>
            </a:r>
            <a:r>
              <a:rPr lang="cs-CZ" altLang="cs-CZ" sz="2000" dirty="0"/>
              <a:t>“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 relaxace </a:t>
            </a:r>
            <a:r>
              <a:rPr lang="cs-CZ" altLang="cs-CZ" sz="2000" dirty="0" smtClean="0"/>
              <a:t>obličeje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/>
              <a:t>„</a:t>
            </a:r>
            <a:r>
              <a:rPr lang="cs-CZ" altLang="cs-CZ" sz="2000" dirty="0" err="1" smtClean="0"/>
              <a:t>sssssssssssssssss</a:t>
            </a:r>
            <a:r>
              <a:rPr lang="cs-CZ" altLang="cs-CZ" sz="2400" dirty="0" err="1" smtClean="0"/>
              <a:t>t</a:t>
            </a:r>
            <a:endParaRPr lang="cs-CZ" altLang="cs-CZ" sz="24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b="1" dirty="0"/>
              <a:t>-</a:t>
            </a:r>
            <a:r>
              <a:rPr lang="cs-CZ" altLang="cs-CZ" sz="2400" dirty="0" smtClean="0"/>
              <a:t> k</a:t>
            </a:r>
            <a:r>
              <a:rPr lang="cs-CZ" altLang="cs-CZ" sz="2000" dirty="0" smtClean="0"/>
              <a:t>olísání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dirty="0" smtClean="0"/>
              <a:t>„</a:t>
            </a:r>
            <a:r>
              <a:rPr lang="cs-CZ" altLang="cs-CZ" sz="2000" dirty="0" err="1" smtClean="0"/>
              <a:t>sss</a:t>
            </a:r>
            <a:r>
              <a:rPr lang="cs-CZ" altLang="cs-CZ" sz="2000" b="1" dirty="0" err="1" smtClean="0"/>
              <a:t>sss</a:t>
            </a:r>
            <a:r>
              <a:rPr lang="cs-CZ" altLang="cs-CZ" sz="2400" b="1" dirty="0" err="1" smtClean="0"/>
              <a:t>ss</a:t>
            </a:r>
            <a:r>
              <a:rPr lang="cs-CZ" altLang="cs-CZ" sz="2800" b="1" dirty="0" err="1" smtClean="0"/>
              <a:t>s</a:t>
            </a:r>
            <a:r>
              <a:rPr lang="cs-CZ" altLang="cs-CZ" sz="2400" b="1" dirty="0" err="1" smtClean="0"/>
              <a:t>ss</a:t>
            </a:r>
            <a:r>
              <a:rPr lang="cs-CZ" altLang="cs-CZ" sz="2000" b="1" dirty="0" err="1" smtClean="0"/>
              <a:t>ss</a:t>
            </a:r>
            <a:r>
              <a:rPr lang="cs-CZ" altLang="cs-CZ" sz="2000" dirty="0" err="1" smtClean="0"/>
              <a:t>sssss</a:t>
            </a:r>
            <a:r>
              <a:rPr lang="cs-CZ" altLang="cs-CZ" sz="2000" dirty="0" smtClean="0"/>
              <a:t>“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000" dirty="0" err="1" smtClean="0"/>
              <a:t>ss</a:t>
            </a:r>
            <a:r>
              <a:rPr lang="cs-CZ" altLang="cs-CZ" sz="2000" b="1" dirty="0" err="1" smtClean="0"/>
              <a:t>ss</a:t>
            </a:r>
            <a:r>
              <a:rPr lang="cs-CZ" altLang="cs-CZ" sz="2400" b="1" dirty="0" err="1" smtClean="0"/>
              <a:t>ss</a:t>
            </a:r>
            <a:r>
              <a:rPr lang="cs-CZ" altLang="cs-CZ" sz="2000" b="1" dirty="0" err="1" smtClean="0"/>
              <a:t>sss</a:t>
            </a:r>
            <a:r>
              <a:rPr lang="cs-CZ" altLang="cs-CZ" sz="2400" b="1" dirty="0" err="1" smtClean="0"/>
              <a:t>ss</a:t>
            </a:r>
            <a:r>
              <a:rPr lang="cs-CZ" altLang="cs-CZ" sz="2800" b="1" dirty="0" err="1" smtClean="0"/>
              <a:t>s</a:t>
            </a:r>
            <a:r>
              <a:rPr lang="cs-CZ" altLang="cs-CZ" sz="2400" b="1" dirty="0" err="1" smtClean="0"/>
              <a:t>ss</a:t>
            </a:r>
            <a:r>
              <a:rPr lang="cs-CZ" altLang="cs-CZ" sz="2000" b="1" dirty="0" err="1" smtClean="0"/>
              <a:t>sss</a:t>
            </a:r>
            <a:r>
              <a:rPr lang="cs-CZ" altLang="cs-CZ" sz="2000" dirty="0" err="1" smtClean="0"/>
              <a:t>s</a:t>
            </a:r>
            <a:r>
              <a:rPr lang="cs-CZ" altLang="cs-CZ" sz="2000" b="1" dirty="0" err="1" smtClean="0"/>
              <a:t>ss</a:t>
            </a:r>
            <a:r>
              <a:rPr lang="cs-CZ" altLang="cs-CZ" sz="2000" dirty="0" err="1" smtClean="0"/>
              <a:t>sss</a:t>
            </a:r>
            <a:r>
              <a:rPr lang="cs-CZ" altLang="cs-CZ" sz="2000" dirty="0"/>
              <a:t>“</a:t>
            </a:r>
            <a:endParaRPr lang="cs-CZ" altLang="cs-CZ" sz="2000" b="1" dirty="0"/>
          </a:p>
          <a:p>
            <a:pPr marL="342900" indent="-342900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000" b="1" dirty="0"/>
          </a:p>
        </p:txBody>
      </p:sp>
      <p:sp>
        <p:nvSpPr>
          <p:cNvPr id="70665" name="TextovéPole 14"/>
          <p:cNvSpPr txBox="1">
            <a:spLocks noChangeArrowheads="1"/>
          </p:cNvSpPr>
          <p:nvPr/>
        </p:nvSpPr>
        <p:spPr bwMode="auto">
          <a:xfrm>
            <a:off x="7524328" y="1988840"/>
            <a:ext cx="431800" cy="2554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AXA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E</a:t>
            </a:r>
          </a:p>
        </p:txBody>
      </p:sp>
      <p:cxnSp>
        <p:nvCxnSpPr>
          <p:cNvPr id="70666" name="Přímá spojovací čára 6"/>
          <p:cNvCxnSpPr>
            <a:cxnSpLocks noChangeShapeType="1"/>
          </p:cNvCxnSpPr>
          <p:nvPr/>
        </p:nvCxnSpPr>
        <p:spPr bwMode="auto">
          <a:xfrm>
            <a:off x="7020272" y="764704"/>
            <a:ext cx="71437" cy="4679999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Obdélník 2"/>
          <p:cNvSpPr/>
          <p:nvPr/>
        </p:nvSpPr>
        <p:spPr>
          <a:xfrm>
            <a:off x="2916812" y="5115967"/>
            <a:ext cx="1295524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Patří </a:t>
            </a:r>
          </a:p>
          <a:p>
            <a:pPr algn="ctr"/>
            <a:r>
              <a:rPr lang="cs-CZ" dirty="0" smtClean="0"/>
              <a:t>k nádechu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7164389" y="4787478"/>
            <a:ext cx="1295524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Patří </a:t>
            </a:r>
          </a:p>
          <a:p>
            <a:pPr algn="ctr"/>
            <a:r>
              <a:rPr lang="cs-CZ" dirty="0" smtClean="0"/>
              <a:t>k nádechu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835696" y="5764039"/>
            <a:ext cx="5760640" cy="10493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Vhodné odpoutat pozornost od dýchání (zejména děti)</a:t>
            </a:r>
          </a:p>
          <a:p>
            <a:r>
              <a:rPr lang="cs-CZ" dirty="0" smtClean="0"/>
              <a:t>Zakázaná </a:t>
            </a:r>
            <a:r>
              <a:rPr lang="cs-CZ" dirty="0"/>
              <a:t>slova: „hluboko se nadechni“</a:t>
            </a:r>
          </a:p>
          <a:p>
            <a:r>
              <a:rPr lang="cs-CZ" dirty="0"/>
              <a:t>                            </a:t>
            </a:r>
            <a:r>
              <a:rPr lang="cs-CZ" dirty="0" smtClean="0"/>
              <a:t> </a:t>
            </a:r>
            <a:r>
              <a:rPr lang="cs-CZ" dirty="0"/>
              <a:t>„nadechni se do břicha“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283968" y="754973"/>
            <a:ext cx="2772022" cy="46897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3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Jak se má správně dýchat?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r>
              <a:rPr lang="cs-CZ" sz="5100" b="1" dirty="0" smtClean="0"/>
              <a:t>Nádech……</a:t>
            </a:r>
            <a:r>
              <a:rPr lang="cs-CZ" sz="5100" b="1" dirty="0"/>
              <a:t>ú</a:t>
            </a:r>
            <a:r>
              <a:rPr lang="cs-CZ" sz="5100" b="1" dirty="0" smtClean="0"/>
              <a:t>sty X nosem?</a:t>
            </a:r>
          </a:p>
          <a:p>
            <a:endParaRPr lang="cs-CZ" sz="5100" b="1" dirty="0" smtClean="0"/>
          </a:p>
          <a:p>
            <a:r>
              <a:rPr lang="cs-CZ" sz="5100" b="1" dirty="0" smtClean="0"/>
              <a:t>Výdech …..ústy/nosem?</a:t>
            </a:r>
          </a:p>
          <a:p>
            <a:endParaRPr lang="cs-CZ" sz="5100" b="1" dirty="0"/>
          </a:p>
          <a:p>
            <a:r>
              <a:rPr lang="cs-CZ" sz="5100" b="1" dirty="0" err="1" smtClean="0"/>
              <a:t>Atd</a:t>
            </a:r>
            <a:r>
              <a:rPr lang="cs-CZ" sz="5100" b="1" dirty="0" smtClean="0"/>
              <a:t>….?</a:t>
            </a:r>
          </a:p>
          <a:p>
            <a:endParaRPr lang="cs-CZ" sz="5100" b="1" dirty="0"/>
          </a:p>
          <a:p>
            <a:r>
              <a:rPr lang="cs-CZ" sz="5100" b="1" dirty="0" smtClean="0"/>
              <a:t>Jak nacvičit dýchání nosem...?</a:t>
            </a:r>
            <a:endParaRPr lang="cs-CZ" sz="5100" b="1" dirty="0"/>
          </a:p>
        </p:txBody>
      </p:sp>
    </p:spTree>
    <p:extLst>
      <p:ext uri="{BB962C8B-B14F-4D97-AF65-F5344CB8AC3E}">
        <p14:creationId xmlns:p14="http://schemas.microsoft.com/office/powerpoint/2010/main" val="19735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Dechová praxe a „staré školy“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257800"/>
          </a:xfrm>
        </p:spPr>
        <p:txBody>
          <a:bodyPr>
            <a:normAutofit fontScale="85000" lnSpcReduction="10000"/>
          </a:bodyPr>
          <a:lstStyle/>
          <a:p>
            <a:r>
              <a:rPr lang="cs-CZ" sz="2800" dirty="0" smtClean="0"/>
              <a:t>Budhistické dýchání </a:t>
            </a:r>
            <a:r>
              <a:rPr lang="cs-CZ" sz="2800" i="1" dirty="0" smtClean="0"/>
              <a:t>(přirozené dýchání napodobující dýchání ve spánku)</a:t>
            </a:r>
            <a:r>
              <a:rPr lang="cs-CZ" sz="2800" dirty="0" smtClean="0"/>
              <a:t> = „dolní/břišní“ nádech + výdech se zapojením břišních svalů</a:t>
            </a:r>
          </a:p>
          <a:p>
            <a:endParaRPr lang="cs-CZ" sz="2800" dirty="0"/>
          </a:p>
          <a:p>
            <a:r>
              <a:rPr lang="cs-CZ" sz="2800" dirty="0" smtClean="0"/>
              <a:t>Taoistické dýchání </a:t>
            </a:r>
            <a:r>
              <a:rPr lang="cs-CZ" sz="2800" i="1" dirty="0" smtClean="0"/>
              <a:t>(v kontextu požadovaného efektu)</a:t>
            </a:r>
            <a:r>
              <a:rPr lang="cs-CZ" sz="2800" dirty="0" smtClean="0"/>
              <a:t> = „dolní/břišní nádech + výdech s „oporou ze zad/bez „břicha“</a:t>
            </a:r>
          </a:p>
          <a:p>
            <a:pPr marL="0" indent="0">
              <a:buNone/>
            </a:pPr>
            <a:r>
              <a:rPr lang="cs-CZ" sz="2800" dirty="0" smtClean="0"/>
              <a:t>           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Umožňuje stimulaci hlubokého posturálního systému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- nádech </a:t>
            </a:r>
            <a:r>
              <a:rPr lang="cs-CZ" sz="2800" dirty="0"/>
              <a:t>i</a:t>
            </a:r>
            <a:r>
              <a:rPr lang="cs-CZ" sz="2800" dirty="0" smtClean="0"/>
              <a:t> výdech nosem…vyrovnání energií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- nádech nosem a výdech ústy…výdej energie, čistí plíce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- prodloužený nádech…zvyšuje krevní tlak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- prodloužený výdech…snižuje krevní tlak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- </a:t>
            </a:r>
            <a:r>
              <a:rPr lang="cs-CZ" sz="2800" dirty="0" err="1" smtClean="0"/>
              <a:t>atd</a:t>
            </a:r>
            <a:r>
              <a:rPr lang="cs-CZ" sz="2800" dirty="0" smtClean="0"/>
              <a:t>……….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903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Techniky vycházející z </a:t>
            </a:r>
            <a:r>
              <a:rPr lang="cs-CZ" sz="3600" b="1" dirty="0" err="1" smtClean="0"/>
              <a:t>jogy</a:t>
            </a:r>
            <a:endParaRPr lang="cs-CZ" sz="3600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07504" y="953344"/>
            <a:ext cx="8928992" cy="5904656"/>
          </a:xfrm>
        </p:spPr>
        <p:txBody>
          <a:bodyPr>
            <a:normAutofit fontScale="62500" lnSpcReduction="20000"/>
          </a:bodyPr>
          <a:lstStyle/>
          <a:p>
            <a:r>
              <a:rPr lang="cs-CZ" sz="3600" b="1" u="sng" dirty="0" smtClean="0"/>
              <a:t>Cvičení 1.:</a:t>
            </a:r>
            <a:r>
              <a:rPr lang="cs-CZ" sz="3600" dirty="0" smtClean="0"/>
              <a:t> Prožitek jednotlivých fází dechu. Ásana </a:t>
            </a:r>
            <a:r>
              <a:rPr lang="cs-CZ" sz="3600" dirty="0" err="1" smtClean="0"/>
              <a:t>Šašanka</a:t>
            </a:r>
            <a:r>
              <a:rPr lang="cs-CZ" sz="3600" dirty="0" smtClean="0"/>
              <a:t> – „Zajíc“. </a:t>
            </a:r>
          </a:p>
          <a:p>
            <a:pPr marL="0" indent="0">
              <a:buNone/>
            </a:pPr>
            <a:r>
              <a:rPr lang="cs-CZ" sz="3600" dirty="0" smtClean="0"/>
              <a:t>„Malý zajíc“ -  břišní fáze </a:t>
            </a:r>
          </a:p>
          <a:p>
            <a:pPr marL="0" indent="0">
              <a:buNone/>
            </a:pPr>
            <a:r>
              <a:rPr lang="cs-CZ" sz="3600" dirty="0" smtClean="0"/>
              <a:t>„Střední zajíc“ - hrudní fáze</a:t>
            </a:r>
          </a:p>
          <a:p>
            <a:pPr marL="0" indent="0">
              <a:buNone/>
            </a:pPr>
            <a:r>
              <a:rPr lang="cs-CZ" sz="3600" dirty="0" smtClean="0"/>
              <a:t>„Velký zajíc“ - </a:t>
            </a:r>
            <a:r>
              <a:rPr lang="cs-CZ" sz="3600" dirty="0" err="1" smtClean="0"/>
              <a:t>klíčková</a:t>
            </a:r>
            <a:r>
              <a:rPr lang="cs-CZ" sz="3600" dirty="0" smtClean="0"/>
              <a:t> fáze</a:t>
            </a:r>
          </a:p>
          <a:p>
            <a:pPr marL="0" indent="0">
              <a:buNone/>
            </a:pPr>
            <a:r>
              <a:rPr lang="cs-CZ" sz="3600" dirty="0" smtClean="0"/>
              <a:t> Pro terapeutické účely je nejčastěji užívaný „malý zajíc“.</a:t>
            </a:r>
            <a:endParaRPr lang="cs-CZ" sz="3600" dirty="0"/>
          </a:p>
          <a:p>
            <a:pPr marL="0" indent="0">
              <a:buNone/>
            </a:pPr>
            <a:r>
              <a:rPr lang="cs-CZ" sz="3600" i="1" u="sng" dirty="0" smtClean="0"/>
              <a:t>Cíl:</a:t>
            </a:r>
            <a:r>
              <a:rPr lang="cs-CZ" sz="3600" dirty="0" smtClean="0"/>
              <a:t> „prohloubení dechu“, aktivace břišní  fáze dýchání. Nácvik dechových pauz.</a:t>
            </a:r>
            <a:br>
              <a:rPr lang="cs-CZ" sz="3600" dirty="0" smtClean="0"/>
            </a:br>
            <a:endParaRPr lang="cs-CZ" sz="3600" dirty="0" smtClean="0"/>
          </a:p>
          <a:p>
            <a:r>
              <a:rPr lang="cs-CZ" sz="3600" b="1" u="sng" dirty="0" smtClean="0"/>
              <a:t>Cvičení 2.:</a:t>
            </a:r>
            <a:r>
              <a:rPr lang="cs-CZ" sz="3600" dirty="0" smtClean="0"/>
              <a:t> „Ozvučený dech“. </a:t>
            </a:r>
          </a:p>
          <a:p>
            <a:pPr marL="0" indent="0">
              <a:buNone/>
            </a:pPr>
            <a:r>
              <a:rPr lang="cs-CZ" sz="3600" dirty="0" smtClean="0"/>
              <a:t>Výchozí pozice „střední“ zajíc.  </a:t>
            </a:r>
          </a:p>
          <a:p>
            <a:pPr marL="0" indent="0">
              <a:buNone/>
            </a:pPr>
            <a:r>
              <a:rPr lang="cs-CZ" sz="3600" dirty="0" smtClean="0"/>
              <a:t>Volně </a:t>
            </a:r>
            <a:r>
              <a:rPr lang="cs-CZ" sz="3600" dirty="0" err="1" smtClean="0"/>
              <a:t>prodýchneme</a:t>
            </a:r>
            <a:r>
              <a:rPr lang="cs-CZ" sz="3600" dirty="0" smtClean="0"/>
              <a:t> několik dechových cyklů bez zasahování </a:t>
            </a:r>
            <a:r>
              <a:rPr lang="cs-CZ" sz="3600" dirty="0"/>
              <a:t> </a:t>
            </a:r>
            <a:r>
              <a:rPr lang="cs-CZ" sz="3600" dirty="0" smtClean="0"/>
              <a:t>a instrukcí. Pozvolna při výdechu jemně zapojujeme fonaci, nejvhodnější měkce „</a:t>
            </a:r>
            <a:r>
              <a:rPr lang="cs-CZ" sz="3600" dirty="0" err="1" smtClean="0"/>
              <a:t>hmm</a:t>
            </a:r>
            <a:r>
              <a:rPr lang="cs-CZ" sz="3600" dirty="0" smtClean="0"/>
              <a:t>“, možno i intonovat. </a:t>
            </a:r>
          </a:p>
          <a:p>
            <a:pPr marL="0" indent="0">
              <a:buNone/>
            </a:pPr>
            <a:r>
              <a:rPr lang="cs-CZ" sz="3600" i="1" u="sng" dirty="0" smtClean="0"/>
              <a:t>Cíl:</a:t>
            </a:r>
            <a:r>
              <a:rPr lang="cs-CZ" sz="3600" dirty="0" smtClean="0"/>
              <a:t> Zklidnění dechového cyklu celkově, aktivace hrudní fáze na úkor patologicky zesílené </a:t>
            </a:r>
            <a:r>
              <a:rPr lang="cs-CZ" sz="3600" dirty="0" err="1" smtClean="0"/>
              <a:t>klíčkové</a:t>
            </a:r>
            <a:r>
              <a:rPr lang="cs-CZ" sz="3600" dirty="0" smtClean="0"/>
              <a:t> fázi, navození měkkých hlasových začátku. Vhodné využití harmonizačních nástrojů muzikoterapie (</a:t>
            </a:r>
            <a:r>
              <a:rPr lang="cs-CZ" sz="3600" dirty="0" err="1" smtClean="0"/>
              <a:t>sansula</a:t>
            </a:r>
            <a:r>
              <a:rPr lang="cs-CZ" sz="3600" dirty="0" smtClean="0"/>
              <a:t>, </a:t>
            </a:r>
            <a:r>
              <a:rPr lang="cs-CZ" sz="3600" dirty="0" err="1" smtClean="0"/>
              <a:t>koshi</a:t>
            </a:r>
            <a:r>
              <a:rPr lang="cs-CZ" sz="3600" dirty="0" smtClean="0"/>
              <a:t> zvonce).</a:t>
            </a:r>
          </a:p>
        </p:txBody>
      </p:sp>
    </p:spTree>
    <p:extLst>
      <p:ext uri="{BB962C8B-B14F-4D97-AF65-F5344CB8AC3E}">
        <p14:creationId xmlns:p14="http://schemas.microsoft.com/office/powerpoint/2010/main" val="19278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t="21731" r="18688" b="16901"/>
          <a:stretch/>
        </p:blipFill>
        <p:spPr bwMode="auto">
          <a:xfrm>
            <a:off x="3491880" y="4869160"/>
            <a:ext cx="2304256" cy="187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3235" y="116632"/>
            <a:ext cx="8821545" cy="56453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 err="1" smtClean="0"/>
              <a:t>Senzomotorika</a:t>
            </a:r>
            <a:r>
              <a:rPr lang="cs-CZ" b="1" dirty="0" smtClean="0"/>
              <a:t> jako přístup ke komunikační schopnosti</a:t>
            </a:r>
          </a:p>
          <a:p>
            <a:pPr marL="0" indent="0">
              <a:buNone/>
            </a:pPr>
            <a:r>
              <a:rPr lang="cs-CZ" sz="2400" b="1" i="1" dirty="0" smtClean="0"/>
              <a:t>Komunikace</a:t>
            </a:r>
            <a:r>
              <a:rPr lang="cs-CZ" sz="2400" b="1" dirty="0" smtClean="0"/>
              <a:t> = zachycení a udržení signálu + zpracování + exprese</a:t>
            </a:r>
          </a:p>
          <a:p>
            <a:pPr marL="0" indent="0">
              <a:buNone/>
            </a:pPr>
            <a:endParaRPr lang="cs-CZ" sz="2400" b="1" i="1" dirty="0" smtClean="0"/>
          </a:p>
          <a:p>
            <a:pPr marL="0" indent="0">
              <a:buNone/>
            </a:pPr>
            <a:r>
              <a:rPr lang="cs-CZ" sz="2400" b="1" i="1" dirty="0" smtClean="0"/>
              <a:t>Exprese</a:t>
            </a:r>
            <a:r>
              <a:rPr lang="cs-CZ" sz="2400" b="1" dirty="0" smtClean="0"/>
              <a:t> =  motorická funkce </a:t>
            </a:r>
          </a:p>
          <a:p>
            <a:pPr marL="0" indent="0">
              <a:buNone/>
            </a:pPr>
            <a:r>
              <a:rPr lang="cs-CZ" sz="2400" b="1" dirty="0" smtClean="0"/>
              <a:t>                        -----------------------------------------------</a:t>
            </a:r>
          </a:p>
          <a:p>
            <a:pPr marL="0" indent="0">
              <a:buNone/>
            </a:pPr>
            <a:r>
              <a:rPr lang="cs-CZ" sz="2400" b="1" dirty="0" smtClean="0"/>
              <a:t>- charakter vnímaného signálu </a:t>
            </a:r>
            <a:r>
              <a:rPr lang="cs-CZ" sz="2400" b="1" dirty="0" smtClean="0">
                <a:solidFill>
                  <a:srgbClr val="FF0000"/>
                </a:solidFill>
              </a:rPr>
              <a:t>r</a:t>
            </a:r>
            <a:r>
              <a:rPr lang="cs-CZ" sz="2400" b="1" u="sng" dirty="0" smtClean="0">
                <a:solidFill>
                  <a:srgbClr val="FF0000"/>
                </a:solidFill>
              </a:rPr>
              <a:t>eflexně</a:t>
            </a:r>
            <a:r>
              <a:rPr lang="cs-CZ" sz="2400" b="1" dirty="0" smtClean="0"/>
              <a:t> tonizuje svalstvo  těla</a:t>
            </a:r>
            <a:endParaRPr lang="cs-CZ" sz="2400" b="1" dirty="0"/>
          </a:p>
          <a:p>
            <a:pPr marL="0" indent="0">
              <a:buNone/>
            </a:pPr>
            <a:r>
              <a:rPr lang="cs-CZ" sz="2400" b="1" dirty="0" smtClean="0"/>
              <a:t>- přiměřená tonizace těla umožní další vnímání (udržení signálu) </a:t>
            </a:r>
            <a:endParaRPr lang="cs-CZ" sz="2400" b="1" dirty="0"/>
          </a:p>
          <a:p>
            <a:pPr marL="0" indent="0">
              <a:buNone/>
            </a:pPr>
            <a:r>
              <a:rPr lang="cs-CZ" sz="2400" b="1" dirty="0" smtClean="0"/>
              <a:t>- předchozí pohyb určuje svalový tonus pohybu následujícího</a:t>
            </a:r>
            <a:endParaRPr lang="cs-CZ" sz="2400" b="1" dirty="0"/>
          </a:p>
          <a:p>
            <a:pPr marL="0" indent="0">
              <a:buNone/>
            </a:pPr>
            <a:r>
              <a:rPr lang="cs-CZ" sz="2400" b="1" dirty="0" smtClean="0"/>
              <a:t>- přiměřená tonizace umožní přiměřenou reakci/odpověď</a:t>
            </a:r>
          </a:p>
          <a:p>
            <a:pPr marL="0" indent="0">
              <a:buNone/>
            </a:pPr>
            <a:endParaRPr lang="cs-CZ" sz="2400" dirty="0" smtClean="0"/>
          </a:p>
          <a:p>
            <a:pPr>
              <a:buFontTx/>
              <a:buChar char="-"/>
            </a:pPr>
            <a:endParaRPr lang="cs-CZ" sz="1800" dirty="0" smtClean="0"/>
          </a:p>
          <a:p>
            <a:pPr>
              <a:buFontTx/>
              <a:buChar char="-"/>
            </a:pPr>
            <a:endParaRPr lang="cs-CZ" sz="1800" dirty="0" smtClean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 smtClean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14131" t="16519" r="13998" b="28180"/>
          <a:stretch/>
        </p:blipFill>
        <p:spPr bwMode="auto">
          <a:xfrm>
            <a:off x="35496" y="4869160"/>
            <a:ext cx="3456384" cy="187220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4"/>
          <a:srcRect l="19359" t="3964" r="18663" b="14036"/>
          <a:stretch/>
        </p:blipFill>
        <p:spPr bwMode="auto">
          <a:xfrm>
            <a:off x="5796136" y="4797152"/>
            <a:ext cx="3384376" cy="197838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179512" y="4941168"/>
            <a:ext cx="3168352" cy="1800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35496" y="4869160"/>
            <a:ext cx="3456384" cy="1800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3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B\Desktop\P1080499 - K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91296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8424936" cy="1470025"/>
          </a:xfrm>
        </p:spPr>
        <p:txBody>
          <a:bodyPr>
            <a:noAutofit/>
          </a:bodyPr>
          <a:lstStyle/>
          <a:p>
            <a:r>
              <a:rPr lang="cs-CZ" sz="3600" b="1" dirty="0" err="1" smtClean="0"/>
              <a:t>Přefuková</a:t>
            </a:r>
            <a:r>
              <a:rPr lang="cs-CZ" sz="3600" b="1" dirty="0" smtClean="0"/>
              <a:t> píšťala </a:t>
            </a:r>
            <a:br>
              <a:rPr lang="cs-CZ" sz="3600" b="1" dirty="0" smtClean="0"/>
            </a:br>
            <a:r>
              <a:rPr lang="cs-CZ" sz="3600" b="1" dirty="0" smtClean="0"/>
              <a:t>„KONCOVKA“ </a:t>
            </a:r>
            <a:br>
              <a:rPr lang="cs-CZ" sz="3600" b="1" dirty="0" smtClean="0"/>
            </a:br>
            <a:r>
              <a:rPr lang="cs-CZ" sz="3600" b="1" dirty="0" smtClean="0"/>
              <a:t>v rehabilitaci poruch komunikace</a:t>
            </a:r>
            <a:endParaRPr lang="cs-CZ" sz="3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924944"/>
            <a:ext cx="8208912" cy="3456384"/>
          </a:xfrm>
        </p:spPr>
        <p:txBody>
          <a:bodyPr>
            <a:normAutofit/>
          </a:bodyPr>
          <a:lstStyle/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111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730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Koncovka - sáhovka</a:t>
            </a:r>
            <a:endParaRPr lang="cs-CZ" sz="2800" dirty="0" smtClean="0"/>
          </a:p>
          <a:p>
            <a:r>
              <a:rPr lang="cs-CZ" sz="2400" dirty="0" smtClean="0"/>
              <a:t>Patří do skupiny – alikvótních/</a:t>
            </a:r>
            <a:r>
              <a:rPr lang="cs-CZ" sz="2400" dirty="0" err="1" smtClean="0"/>
              <a:t>přefukových</a:t>
            </a:r>
            <a:r>
              <a:rPr lang="cs-CZ" sz="2400" dirty="0"/>
              <a:t>/</a:t>
            </a:r>
            <a:r>
              <a:rPr lang="cs-CZ" sz="2400" dirty="0" smtClean="0"/>
              <a:t>rifových píšťal   </a:t>
            </a:r>
          </a:p>
          <a:p>
            <a:pPr marL="0" indent="0">
              <a:buNone/>
            </a:pPr>
            <a:r>
              <a:rPr lang="cs-CZ" sz="1100" dirty="0" smtClean="0"/>
              <a:t> </a:t>
            </a:r>
          </a:p>
          <a:p>
            <a:r>
              <a:rPr lang="cs-CZ" sz="2400" dirty="0" smtClean="0"/>
              <a:t>V Evropě – archaický hudební nástroj pasteveckých kultur oblasti Karpatského oblouku</a:t>
            </a:r>
            <a:endParaRPr lang="cs-CZ" sz="2400" dirty="0"/>
          </a:p>
        </p:txBody>
      </p:sp>
      <p:pic>
        <p:nvPicPr>
          <p:cNvPr id="1026" name="Picture 2" descr="Výsledek obrázku pro karpatský oblou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5157831" cy="417646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ící obráze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1764"/>
            <a:ext cx="2890687" cy="26782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uvisející obrázek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62824"/>
            <a:ext cx="2928326" cy="21962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uvisející obrázek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17" y="4329100"/>
            <a:ext cx="3403269" cy="25615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Koncovka jako hudební nástroj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47253"/>
            <a:ext cx="8784976" cy="45259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Nelze zahrát „falešně“</a:t>
            </a:r>
          </a:p>
          <a:p>
            <a:r>
              <a:rPr lang="cs-CZ" sz="2400" dirty="0" smtClean="0"/>
              <a:t>Síla výdechu určuje výšku tónu (hlasitost)</a:t>
            </a:r>
          </a:p>
          <a:p>
            <a:r>
              <a:rPr lang="cs-CZ" sz="2400" dirty="0" smtClean="0"/>
              <a:t>Přirozeně tvoří melodii a stupnici</a:t>
            </a:r>
          </a:p>
          <a:p>
            <a:r>
              <a:rPr lang="cs-CZ" sz="2400" dirty="0" smtClean="0"/>
              <a:t>Ke hře není potřeba hudební vzdělání ani speciální dovednosti </a:t>
            </a:r>
          </a:p>
          <a:p>
            <a:r>
              <a:rPr lang="cs-CZ" sz="2400" dirty="0" smtClean="0"/>
              <a:t>Není potřeba jemného a koordinovaného pohybu prstů</a:t>
            </a:r>
          </a:p>
          <a:p>
            <a:r>
              <a:rPr lang="cs-CZ" sz="2400" dirty="0" smtClean="0"/>
              <a:t>Intuitivní ovládání nástroje…výdech a pohyb jednoho prstu</a:t>
            </a:r>
          </a:p>
        </p:txBody>
      </p:sp>
      <p:pic>
        <p:nvPicPr>
          <p:cNvPr id="4" name="Obrázek 1"/>
          <p:cNvPicPr>
            <a:picLocks noChangeAspect="1" noChangeArrowheads="1"/>
          </p:cNvPicPr>
          <p:nvPr/>
        </p:nvPicPr>
        <p:blipFill rotWithShape="1">
          <a:blip r:embed="rId3" cstate="print"/>
          <a:srcRect l="32734" t="23647" r="39243" b="36160"/>
          <a:stretch/>
        </p:blipFill>
        <p:spPr bwMode="auto">
          <a:xfrm>
            <a:off x="899592" y="3641564"/>
            <a:ext cx="3606744" cy="194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827584" y="590416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Otevřený konec    a….a´..…e´´.…a´´…c.is´´´..…e´´´…</a:t>
            </a:r>
          </a:p>
          <a:p>
            <a:r>
              <a:rPr lang="cs-CZ" dirty="0" smtClean="0"/>
              <a:t>Zavřený konec          e´…cis´´…g´´….b´´….dis´´´...</a:t>
            </a:r>
            <a:endParaRPr lang="cs-CZ" dirty="0"/>
          </a:p>
        </p:txBody>
      </p:sp>
      <p:sp>
        <p:nvSpPr>
          <p:cNvPr id="9" name="Pravá složená závorka 8"/>
          <p:cNvSpPr/>
          <p:nvPr/>
        </p:nvSpPr>
        <p:spPr>
          <a:xfrm>
            <a:off x="5580112" y="5939293"/>
            <a:ext cx="144016" cy="57606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/>
          <p:nvPr/>
        </p:nvPicPr>
        <p:blipFill rotWithShape="1">
          <a:blip r:embed="rId4"/>
          <a:srcRect l="17465" t="8691" b="45114"/>
          <a:stretch/>
        </p:blipFill>
        <p:spPr>
          <a:xfrm>
            <a:off x="4860032" y="3718063"/>
            <a:ext cx="3384376" cy="187117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6136" y="605787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lydická stupnice</a:t>
            </a:r>
          </a:p>
        </p:txBody>
      </p:sp>
    </p:spTree>
    <p:extLst>
      <p:ext uri="{BB962C8B-B14F-4D97-AF65-F5344CB8AC3E}">
        <p14:creationId xmlns:p14="http://schemas.microsoft.com/office/powerpoint/2010/main" val="215784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Držení nástroje a hra na nástroj</a:t>
            </a:r>
            <a:endParaRPr lang="cs-CZ" sz="3600" b="1" dirty="0"/>
          </a:p>
        </p:txBody>
      </p:sp>
      <p:pic>
        <p:nvPicPr>
          <p:cNvPr id="2052" name="obrázek 1" descr="P10000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2219"/>
            <a:ext cx="2852519" cy="21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obrázek 2" descr="P10000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29" y="1852219"/>
            <a:ext cx="2785243" cy="21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obrázek 9" descr="P10000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56" y="908720"/>
            <a:ext cx="1830287" cy="244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10" descr="P10000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656" y="3429000"/>
            <a:ext cx="2506687" cy="187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505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288835" y="5301208"/>
            <a:ext cx="4566328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c - c´ - g´ - c´´ - e´´ - g´´ - b´´ -  cis ´´´-  e´´´ -  fis´´´´</a:t>
            </a:r>
          </a:p>
          <a:p>
            <a:r>
              <a:rPr lang="cs-CZ" dirty="0"/>
              <a:t> </a:t>
            </a:r>
            <a:r>
              <a:rPr lang="cs-CZ" dirty="0" smtClean="0"/>
              <a:t>  g - e´ - b´ - d´´ - fis´´- a´´ - h´´ -  dis´´´  - f´´´</a:t>
            </a:r>
          </a:p>
          <a:p>
            <a:pPr algn="ctr"/>
            <a:endParaRPr lang="cs-CZ" dirty="0"/>
          </a:p>
          <a:p>
            <a:r>
              <a:rPr lang="cs-CZ" dirty="0" smtClean="0"/>
              <a:t>d  - d´ -  a´ -   d´´ -   fis´´-  a´´ -   c´´´ -    d´´´ -   f´´´</a:t>
            </a:r>
          </a:p>
          <a:p>
            <a:r>
              <a:rPr lang="cs-CZ" dirty="0" smtClean="0"/>
              <a:t>    a </a:t>
            </a:r>
            <a:r>
              <a:rPr lang="cs-CZ" dirty="0"/>
              <a:t>-</a:t>
            </a:r>
            <a:r>
              <a:rPr lang="cs-CZ" dirty="0" smtClean="0"/>
              <a:t> fis´ - c´´ -   e´´-    gis´´-  h´´ -   cis´´´ -  e´´´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3779912" y="4294034"/>
            <a:ext cx="504056" cy="144016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" y="620688"/>
            <a:ext cx="10009112" cy="5688632"/>
          </a:xfrm>
        </p:spPr>
        <p:txBody>
          <a:bodyPr>
            <a:noAutofit/>
          </a:bodyPr>
          <a:lstStyle/>
          <a:p>
            <a:r>
              <a:rPr lang="cs-CZ" sz="2000" dirty="0" smtClean="0"/>
              <a:t>Sociální </a:t>
            </a:r>
            <a:r>
              <a:rPr lang="cs-CZ" sz="2000" dirty="0"/>
              <a:t>pole a interakce</a:t>
            </a:r>
          </a:p>
          <a:p>
            <a:r>
              <a:rPr lang="cs-CZ" sz="2000" dirty="0" smtClean="0"/>
              <a:t>Percepce  - zachycení signálu</a:t>
            </a:r>
          </a:p>
          <a:p>
            <a:pPr marL="0" indent="0">
              <a:buNone/>
            </a:pPr>
            <a:r>
              <a:rPr lang="cs-CZ" sz="2000" dirty="0" smtClean="0"/>
              <a:t>                         - udržení signálu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- filtrace signálu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- přenos signálu</a:t>
            </a:r>
          </a:p>
          <a:p>
            <a:r>
              <a:rPr lang="cs-CZ" sz="2000" dirty="0" smtClean="0"/>
              <a:t>Zpracování - integrace s jinými signály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- vytvoření postoje/emoce…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- příprava nevědomé a vědomé reakce  </a:t>
            </a:r>
          </a:p>
          <a:p>
            <a:r>
              <a:rPr lang="cs-CZ" sz="2000" dirty="0" smtClean="0"/>
              <a:t>Exprese (vždy se jedná o motorickou činnost/vzorec)</a:t>
            </a:r>
          </a:p>
          <a:p>
            <a:pPr marL="0" indent="0">
              <a:buNone/>
            </a:pPr>
            <a:r>
              <a:rPr lang="cs-CZ" sz="2000" dirty="0" smtClean="0"/>
              <a:t>             </a:t>
            </a:r>
            <a:r>
              <a:rPr lang="cs-CZ" sz="2000" dirty="0"/>
              <a:t>- </a:t>
            </a:r>
            <a:r>
              <a:rPr lang="cs-CZ" sz="2000" dirty="0" err="1"/>
              <a:t>postura</a:t>
            </a:r>
            <a:r>
              <a:rPr lang="cs-CZ" sz="2000" dirty="0"/>
              <a:t>, gesto/mimika</a:t>
            </a:r>
          </a:p>
          <a:p>
            <a:pPr marL="0" indent="0">
              <a:buNone/>
            </a:pPr>
            <a:r>
              <a:rPr lang="cs-CZ" sz="2000" dirty="0" smtClean="0"/>
              <a:t>             - </a:t>
            </a:r>
            <a:r>
              <a:rPr lang="cs-CZ" sz="2000" dirty="0"/>
              <a:t>mluvní projev - dech a hlas (</a:t>
            </a:r>
            <a:r>
              <a:rPr lang="cs-CZ" sz="2000" dirty="0" err="1"/>
              <a:t>respirofonace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- řeč - lexikon a </a:t>
            </a:r>
            <a:r>
              <a:rPr lang="cs-CZ" sz="2000" dirty="0" smtClean="0"/>
              <a:t>sémantika (slovník a význam)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- morfologie a </a:t>
            </a:r>
            <a:r>
              <a:rPr lang="cs-CZ" sz="2000" dirty="0" smtClean="0"/>
              <a:t>syntaxe  (gramatika a větná stavba)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- fonetika fonologie  úroveň (vnímání řeči, sluchová paměť)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- pragmatická rovina </a:t>
            </a:r>
            <a:r>
              <a:rPr lang="cs-CZ" sz="2000" dirty="0" smtClean="0"/>
              <a:t>jazyka (schopnost užití řeči)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- motorická realizace řeči / artikulace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- </a:t>
            </a:r>
            <a:r>
              <a:rPr lang="cs-CZ" sz="2000" dirty="0" err="1"/>
              <a:t>metalingvistcká</a:t>
            </a:r>
            <a:r>
              <a:rPr lang="cs-CZ" sz="2000" dirty="0"/>
              <a:t> úroveň| (melodika, intonace, rytmus) </a:t>
            </a: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3074" name="Picture 2" descr="Výsledek obrázku pro dáma v kavárně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3347864" cy="24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856984" cy="850106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Úrovně komunikace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5844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" y="620688"/>
            <a:ext cx="10009112" cy="5688632"/>
          </a:xfrm>
        </p:spPr>
        <p:txBody>
          <a:bodyPr>
            <a:noAutofit/>
          </a:bodyPr>
          <a:lstStyle/>
          <a:p>
            <a:r>
              <a:rPr lang="cs-CZ" sz="2000" b="1" dirty="0" smtClean="0"/>
              <a:t>Sociální </a:t>
            </a:r>
            <a:r>
              <a:rPr lang="cs-CZ" sz="2000" b="1" dirty="0"/>
              <a:t>pole a interakce</a:t>
            </a:r>
          </a:p>
          <a:p>
            <a:r>
              <a:rPr lang="cs-CZ" sz="2000" dirty="0" smtClean="0"/>
              <a:t>Percepce  </a:t>
            </a:r>
            <a:r>
              <a:rPr lang="cs-CZ" sz="2000" b="1" dirty="0" smtClean="0"/>
              <a:t>- zachycení signálu</a:t>
            </a:r>
          </a:p>
          <a:p>
            <a:pPr marL="0" indent="0">
              <a:buNone/>
            </a:pPr>
            <a:r>
              <a:rPr lang="cs-CZ" sz="2000" b="1" dirty="0" smtClean="0"/>
              <a:t>                         - udržení signálu </a:t>
            </a:r>
          </a:p>
          <a:p>
            <a:pPr marL="0" indent="0">
              <a:buNone/>
            </a:pPr>
            <a:r>
              <a:rPr lang="cs-CZ" sz="2000" b="1" dirty="0"/>
              <a:t> </a:t>
            </a:r>
            <a:r>
              <a:rPr lang="cs-CZ" sz="2000" b="1" dirty="0" smtClean="0"/>
              <a:t>                        - filtrace signálu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- přenos signálu</a:t>
            </a:r>
          </a:p>
          <a:p>
            <a:r>
              <a:rPr lang="cs-CZ" sz="2000" dirty="0" smtClean="0"/>
              <a:t>Zpracování - </a:t>
            </a:r>
            <a:r>
              <a:rPr lang="cs-CZ" sz="2000" b="1" dirty="0" smtClean="0"/>
              <a:t>integrace s jinými signály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- vytvoření postoje/emoce…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- příprava nevědomé a vědomé reakce  </a:t>
            </a:r>
          </a:p>
          <a:p>
            <a:r>
              <a:rPr lang="cs-CZ" sz="2000" dirty="0" smtClean="0"/>
              <a:t>Exprese (vždy se jedná o motorickou činnost/vzorec)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</a:t>
            </a:r>
            <a:r>
              <a:rPr lang="cs-CZ" sz="2000" dirty="0"/>
              <a:t> </a:t>
            </a:r>
            <a:r>
              <a:rPr lang="cs-CZ" sz="2000" dirty="0" smtClean="0"/>
              <a:t>      - </a:t>
            </a:r>
            <a:r>
              <a:rPr lang="cs-CZ" sz="2000" b="1" dirty="0" err="1" smtClean="0"/>
              <a:t>postura</a:t>
            </a:r>
            <a:r>
              <a:rPr lang="cs-CZ" sz="2000" b="1" dirty="0" smtClean="0"/>
              <a:t>, gesto/mimika</a:t>
            </a:r>
          </a:p>
          <a:p>
            <a:pPr marL="0" indent="0">
              <a:buNone/>
            </a:pPr>
            <a:r>
              <a:rPr lang="cs-CZ" sz="2000" dirty="0" smtClean="0"/>
              <a:t>             - </a:t>
            </a:r>
            <a:r>
              <a:rPr lang="cs-CZ" sz="2000" b="1" dirty="0" smtClean="0"/>
              <a:t>mluvní projev </a:t>
            </a:r>
            <a:r>
              <a:rPr lang="cs-CZ" sz="2000" dirty="0" smtClean="0"/>
              <a:t>- </a:t>
            </a:r>
            <a:r>
              <a:rPr lang="cs-CZ" sz="2000" b="1" dirty="0" smtClean="0"/>
              <a:t>dech a hlas (</a:t>
            </a:r>
            <a:r>
              <a:rPr lang="cs-CZ" sz="2000" b="1" dirty="0" err="1" smtClean="0"/>
              <a:t>respirofonace</a:t>
            </a:r>
            <a:r>
              <a:rPr lang="cs-CZ" sz="2000" b="1" dirty="0" smtClean="0"/>
              <a:t>)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- </a:t>
            </a:r>
            <a:r>
              <a:rPr lang="cs-CZ" sz="2000" b="1" dirty="0" smtClean="0"/>
              <a:t>řeč</a:t>
            </a:r>
            <a:r>
              <a:rPr lang="cs-CZ" sz="2000" dirty="0" smtClean="0"/>
              <a:t> - lexikon a sémantika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- morfologie a syntaxe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- </a:t>
            </a:r>
            <a:r>
              <a:rPr lang="cs-CZ" sz="2000" b="1" dirty="0" smtClean="0"/>
              <a:t>fonetika fonologie</a:t>
            </a:r>
            <a:r>
              <a:rPr lang="cs-CZ" sz="2000" dirty="0" smtClean="0"/>
              <a:t>  úroveň (vnímání řeči, sluchová paměť)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- pragmatická rovina jazyka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- </a:t>
            </a:r>
            <a:r>
              <a:rPr lang="cs-CZ" sz="2000" b="1" dirty="0" smtClean="0"/>
              <a:t>motorická realizace řeči / artikulace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- </a:t>
            </a:r>
            <a:r>
              <a:rPr lang="cs-CZ" sz="2000" b="1" dirty="0" err="1" smtClean="0"/>
              <a:t>metalingvistcká</a:t>
            </a:r>
            <a:r>
              <a:rPr lang="cs-CZ" sz="2000" b="1" dirty="0" smtClean="0"/>
              <a:t> úroveň</a:t>
            </a:r>
            <a:r>
              <a:rPr lang="cs-CZ" sz="2000" dirty="0" smtClean="0"/>
              <a:t>| (melodika, intonace, rytmus) </a:t>
            </a:r>
            <a:endParaRPr lang="cs-CZ" sz="2000" dirty="0"/>
          </a:p>
        </p:txBody>
      </p:sp>
      <p:pic>
        <p:nvPicPr>
          <p:cNvPr id="3074" name="Picture 2" descr="Výsledek obrázku pro dáma v kavárně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3347864" cy="24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856984" cy="850106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Úrovně komunikace a „koncovka“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2490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Dýchání jako základ tvorby hlasu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141168"/>
          </a:xfrm>
          <a:solidFill>
            <a:srgbClr val="C00000"/>
          </a:solidFill>
        </p:spPr>
        <p:txBody>
          <a:bodyPr>
            <a:normAutofit fontScale="92500" lnSpcReduction="20000"/>
          </a:bodyPr>
          <a:lstStyle/>
          <a:p>
            <a:r>
              <a:rPr lang="cs-CZ" sz="2800" b="1" i="1" dirty="0" smtClean="0"/>
              <a:t>Dostatečný funkční objem</a:t>
            </a:r>
          </a:p>
          <a:p>
            <a:pPr marL="0" indent="0">
              <a:buNone/>
            </a:pPr>
            <a:endParaRPr lang="cs-CZ" sz="2800" dirty="0" smtClean="0"/>
          </a:p>
          <a:p>
            <a:r>
              <a:rPr lang="cs-CZ" sz="2800" b="1" i="1" dirty="0" smtClean="0"/>
              <a:t>Dechový </a:t>
            </a:r>
            <a:r>
              <a:rPr lang="cs-CZ" sz="2800" b="1" i="1" dirty="0" err="1" smtClean="0"/>
              <a:t>managment</a:t>
            </a:r>
            <a:r>
              <a:rPr lang="cs-CZ" sz="2800" b="1" i="1" dirty="0" smtClean="0"/>
              <a:t>/dechová opora</a:t>
            </a:r>
            <a:endParaRPr lang="cs-CZ" sz="2800" dirty="0" smtClean="0"/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</a:t>
            </a:r>
            <a:r>
              <a:rPr lang="cs-CZ" sz="2800" dirty="0"/>
              <a:t>- intenzita výdechu (hlasitost, výška tónu)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- </a:t>
            </a:r>
            <a:r>
              <a:rPr lang="cs-CZ" sz="2800" dirty="0"/>
              <a:t>dynamika výdechu (měkký </a:t>
            </a:r>
            <a:r>
              <a:rPr lang="cs-CZ" sz="2800" dirty="0" smtClean="0"/>
              <a:t>výdechový/hlasový </a:t>
            </a:r>
            <a:r>
              <a:rPr lang="cs-CZ" sz="2800" dirty="0"/>
              <a:t>začátek</a:t>
            </a:r>
            <a:r>
              <a:rPr lang="cs-CZ" sz="2800" dirty="0" smtClean="0"/>
              <a:t>)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/>
              <a:t>         - stabilita výdechu (stabilita výšky a intenzity tónu)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- trvání výdechu (umožňuje kontinuální hlasový projev)</a:t>
            </a:r>
          </a:p>
          <a:p>
            <a:pPr marL="0" indent="0">
              <a:buNone/>
            </a:pPr>
            <a:r>
              <a:rPr lang="cs-CZ" sz="2800" dirty="0" smtClean="0"/>
              <a:t>        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940152" y="836712"/>
            <a:ext cx="2448272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Koncovka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13778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B\Desktop\P1080497 - 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„Koncovka“ </a:t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jdeme hrát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066559" y="3429000"/>
            <a:ext cx="7128792" cy="31683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b="1" dirty="0" smtClean="0"/>
              <a:t>1. Otevřený konec - jednotlivé tóny dlouze</a:t>
            </a:r>
          </a:p>
          <a:p>
            <a:r>
              <a:rPr lang="cs-CZ" sz="2400" b="1" dirty="0" smtClean="0"/>
              <a:t>2. Otevřená konec - přerušovaně</a:t>
            </a:r>
          </a:p>
          <a:p>
            <a:r>
              <a:rPr lang="cs-CZ" sz="2400" b="1" dirty="0"/>
              <a:t>3</a:t>
            </a:r>
            <a:r>
              <a:rPr lang="cs-CZ" sz="2400" b="1" dirty="0" smtClean="0"/>
              <a:t>. Zavřený konec – jednotlivé tóny</a:t>
            </a:r>
          </a:p>
          <a:p>
            <a:r>
              <a:rPr lang="cs-CZ" sz="2400" b="1" dirty="0"/>
              <a:t>4</a:t>
            </a:r>
            <a:r>
              <a:rPr lang="cs-CZ" sz="2400" b="1" dirty="0" smtClean="0"/>
              <a:t>. Střídání  otevření a zavření na  identickém výdechu</a:t>
            </a:r>
          </a:p>
          <a:p>
            <a:r>
              <a:rPr lang="cs-CZ" sz="2400" b="1" dirty="0"/>
              <a:t>5</a:t>
            </a:r>
            <a:r>
              <a:rPr lang="cs-CZ" sz="2400" b="1" dirty="0" smtClean="0"/>
              <a:t>. Postupné zvýšení a snížení (vázaně i nevázaně)</a:t>
            </a:r>
          </a:p>
          <a:p>
            <a:r>
              <a:rPr lang="cs-CZ" sz="2400" b="1" dirty="0"/>
              <a:t>6</a:t>
            </a:r>
            <a:r>
              <a:rPr lang="cs-CZ" sz="2400" b="1" dirty="0" smtClean="0"/>
              <a:t>. Dlouhý tón  s nižším začátkem</a:t>
            </a:r>
          </a:p>
          <a:p>
            <a:r>
              <a:rPr lang="cs-CZ" sz="2400" b="1" dirty="0" smtClean="0"/>
              <a:t>7. Dlouhý tón s odsazeným koncem</a:t>
            </a:r>
          </a:p>
          <a:p>
            <a:r>
              <a:rPr lang="cs-CZ" sz="2400" b="1" dirty="0"/>
              <a:t>8</a:t>
            </a:r>
            <a:r>
              <a:rPr lang="cs-CZ" sz="2400" b="1" dirty="0" smtClean="0"/>
              <a:t>. Hra ve skupině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45038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 descr="indiáni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26624" y="0"/>
            <a:ext cx="9170624" cy="68779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cs-CZ" b="1" dirty="0" smtClean="0"/>
              <a:t>Rezonanční cviky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831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varotti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1" t="27380" r="19143" b="2909"/>
          <a:stretch/>
        </p:blipFill>
        <p:spPr bwMode="auto">
          <a:xfrm>
            <a:off x="4788025" y="33756"/>
            <a:ext cx="4470598" cy="663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916832" y="-315416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Rezonance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6552728"/>
          </a:xfrm>
        </p:spPr>
        <p:txBody>
          <a:bodyPr>
            <a:normAutofit fontScale="92500" lnSpcReduction="10000"/>
          </a:bodyPr>
          <a:lstStyle/>
          <a:p>
            <a:r>
              <a:rPr lang="cs-CZ" sz="3000" b="1" dirty="0" smtClean="0"/>
              <a:t>Hlava</a:t>
            </a:r>
          </a:p>
          <a:p>
            <a:r>
              <a:rPr lang="cs-CZ" sz="3000" dirty="0" smtClean="0"/>
              <a:t>Krk</a:t>
            </a:r>
          </a:p>
          <a:p>
            <a:r>
              <a:rPr lang="cs-CZ" sz="3000" b="1" dirty="0" smtClean="0"/>
              <a:t>Hrudník</a:t>
            </a:r>
          </a:p>
          <a:p>
            <a:r>
              <a:rPr lang="cs-CZ" sz="3000" dirty="0" smtClean="0"/>
              <a:t>Břicho</a:t>
            </a:r>
          </a:p>
          <a:p>
            <a:r>
              <a:rPr lang="cs-CZ" sz="3000" dirty="0" smtClean="0"/>
              <a:t>Pánev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2200" dirty="0" smtClean="0"/>
              <a:t>Zpěv: </a:t>
            </a:r>
          </a:p>
          <a:p>
            <a:pPr marL="0" indent="0">
              <a:buNone/>
            </a:pPr>
            <a:r>
              <a:rPr lang="cs-CZ" sz="2200" dirty="0"/>
              <a:t>P</a:t>
            </a:r>
            <a:r>
              <a:rPr lang="cs-CZ" sz="2200" dirty="0" smtClean="0"/>
              <a:t>řevážně hlavová rezonance</a:t>
            </a:r>
          </a:p>
          <a:p>
            <a:pPr marL="0" indent="0">
              <a:buNone/>
            </a:pPr>
            <a:r>
              <a:rPr lang="cs-CZ" sz="2200" dirty="0" smtClean="0"/>
              <a:t>Pěvecký formant (3 kHz)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dirty="0" smtClean="0"/>
              <a:t>Mluva: </a:t>
            </a:r>
          </a:p>
          <a:p>
            <a:pPr marL="0" indent="0">
              <a:buNone/>
            </a:pPr>
            <a:r>
              <a:rPr lang="cs-CZ" sz="2200" dirty="0" smtClean="0"/>
              <a:t>Převážně hrudní rezonance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dirty="0" smtClean="0"/>
              <a:t>Profesionální mluvní hlas:</a:t>
            </a:r>
          </a:p>
          <a:p>
            <a:pPr marL="0" indent="0">
              <a:buNone/>
            </a:pPr>
            <a:r>
              <a:rPr lang="cs-CZ" sz="2200" dirty="0" smtClean="0"/>
              <a:t>Obohacení hrudní rezonance hlavovou</a:t>
            </a:r>
          </a:p>
          <a:p>
            <a:pPr marL="0" indent="0">
              <a:buNone/>
            </a:pPr>
            <a:r>
              <a:rPr lang="cs-CZ" sz="2200" dirty="0" smtClean="0"/>
              <a:t>Řečnický formant ( 3 a 6 kHz)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5148064" y="257514"/>
            <a:ext cx="2304256" cy="3600400"/>
          </a:xfrm>
          <a:prstGeom prst="ellipse">
            <a:avLst/>
          </a:prstGeom>
          <a:solidFill>
            <a:srgbClr val="C00000">
              <a:alpha val="4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Levá složená závorka 4"/>
          <p:cNvSpPr/>
          <p:nvPr/>
        </p:nvSpPr>
        <p:spPr>
          <a:xfrm>
            <a:off x="5436096" y="332656"/>
            <a:ext cx="432048" cy="723111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8" name="Levá složená závorka 7"/>
          <p:cNvSpPr/>
          <p:nvPr/>
        </p:nvSpPr>
        <p:spPr>
          <a:xfrm>
            <a:off x="5508104" y="1268760"/>
            <a:ext cx="288032" cy="912348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6084168" y="764704"/>
            <a:ext cx="626724" cy="1440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GG khoomii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7704" y="404664"/>
            <a:ext cx="2828813" cy="2121609"/>
          </a:xfrm>
          <a:prstGeom prst="rect">
            <a:avLst/>
          </a:prstGeom>
        </p:spPr>
      </p:pic>
      <p:pic>
        <p:nvPicPr>
          <p:cNvPr id="11" name="74  ZM - ventrikulární hlas matoušek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10892" y="4619668"/>
            <a:ext cx="2400675" cy="19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Dělení hlasových poruch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31837"/>
            <a:ext cx="8435280" cy="6729611"/>
          </a:xfrm>
        </p:spPr>
        <p:txBody>
          <a:bodyPr>
            <a:normAutofit fontScale="62500" lnSpcReduction="20000"/>
          </a:bodyPr>
          <a:lstStyle/>
          <a:p>
            <a:r>
              <a:rPr lang="cs-CZ" b="1" i="1" dirty="0" smtClean="0"/>
              <a:t>Hlasové poruchy z přetížení</a:t>
            </a:r>
          </a:p>
          <a:p>
            <a:pPr marL="0" indent="0">
              <a:buNone/>
            </a:pPr>
            <a:endParaRPr lang="cs-CZ" b="1" i="1" dirty="0" smtClean="0"/>
          </a:p>
          <a:p>
            <a:r>
              <a:rPr lang="cs-CZ" i="1" dirty="0" smtClean="0"/>
              <a:t>Hlasové funkční poruchy při zvýšeném svalovém napětí  </a:t>
            </a:r>
          </a:p>
          <a:p>
            <a:pPr marL="0" indent="0">
              <a:buNone/>
            </a:pPr>
            <a:r>
              <a:rPr lang="cs-CZ" i="1" dirty="0"/>
              <a:t> </a:t>
            </a:r>
            <a:r>
              <a:rPr lang="cs-CZ" i="1" dirty="0" smtClean="0"/>
              <a:t>      („</a:t>
            </a:r>
            <a:r>
              <a:rPr lang="cs-CZ" i="1" dirty="0" err="1" smtClean="0"/>
              <a:t>psychpgenní</a:t>
            </a:r>
            <a:r>
              <a:rPr lang="cs-CZ" i="1" dirty="0" smtClean="0"/>
              <a:t> „ X těžko definovatelná </a:t>
            </a:r>
            <a:r>
              <a:rPr lang="cs-CZ" i="1" dirty="0" err="1" smtClean="0"/>
              <a:t>nerologické</a:t>
            </a:r>
            <a:r>
              <a:rPr lang="cs-CZ" i="1" dirty="0" smtClean="0"/>
              <a:t> postižení)</a:t>
            </a:r>
          </a:p>
          <a:p>
            <a:pPr marL="0" indent="0">
              <a:buNone/>
            </a:pPr>
            <a:endParaRPr lang="cs-CZ" b="1" i="1" dirty="0" smtClean="0"/>
          </a:p>
          <a:p>
            <a:r>
              <a:rPr lang="cs-CZ" b="1" i="1" dirty="0" smtClean="0"/>
              <a:t>Benigní </a:t>
            </a:r>
            <a:r>
              <a:rPr lang="cs-CZ" b="1" i="1" dirty="0"/>
              <a:t>hlasivkové léze  </a:t>
            </a:r>
            <a:r>
              <a:rPr lang="cs-CZ" b="1" i="1" dirty="0" smtClean="0"/>
              <a:t>- mají vztah k přetížení</a:t>
            </a:r>
          </a:p>
          <a:p>
            <a:pPr marL="0" indent="0">
              <a:buNone/>
            </a:pPr>
            <a:r>
              <a:rPr lang="cs-CZ" b="1" i="1" dirty="0"/>
              <a:t> </a:t>
            </a:r>
            <a:r>
              <a:rPr lang="cs-CZ" b="1" i="1" dirty="0" smtClean="0"/>
              <a:t>      (</a:t>
            </a:r>
            <a:r>
              <a:rPr lang="cs-CZ" b="1" i="1" dirty="0"/>
              <a:t>uzlíky, polypy, </a:t>
            </a:r>
            <a:r>
              <a:rPr lang="cs-CZ" b="1" i="1" dirty="0" err="1"/>
              <a:t>Reinkeho</a:t>
            </a:r>
            <a:r>
              <a:rPr lang="cs-CZ" b="1" i="1" dirty="0"/>
              <a:t> edémy, cysty aj</a:t>
            </a:r>
            <a:r>
              <a:rPr lang="cs-CZ" b="1" i="1" dirty="0" smtClean="0"/>
              <a:t>.)</a:t>
            </a:r>
          </a:p>
          <a:p>
            <a:pPr marL="0" indent="0">
              <a:buNone/>
            </a:pPr>
            <a:endParaRPr lang="cs-CZ" b="1" i="1" dirty="0" smtClean="0"/>
          </a:p>
          <a:p>
            <a:r>
              <a:rPr lang="cs-CZ" i="1" dirty="0" smtClean="0"/>
              <a:t>Poruchy při postižení hybnosti hlasivek</a:t>
            </a:r>
          </a:p>
          <a:p>
            <a:pPr marL="0" indent="0">
              <a:buNone/>
            </a:pPr>
            <a:endParaRPr lang="cs-CZ" i="1" dirty="0" smtClean="0"/>
          </a:p>
          <a:p>
            <a:r>
              <a:rPr lang="cs-CZ" i="1" dirty="0" smtClean="0"/>
              <a:t>Postižení hlasu při ostatních organických lézí hrtanu/hlasivek</a:t>
            </a:r>
          </a:p>
          <a:p>
            <a:pPr marL="0" indent="0">
              <a:buNone/>
            </a:pPr>
            <a:endParaRPr lang="cs-CZ" i="1" dirty="0" smtClean="0"/>
          </a:p>
          <a:p>
            <a:r>
              <a:rPr lang="cs-CZ" i="1" dirty="0" smtClean="0"/>
              <a:t>Ztráta hlasu po odstranění hrtanu</a:t>
            </a:r>
          </a:p>
          <a:p>
            <a:endParaRPr lang="cs-CZ" i="1" dirty="0" smtClean="0"/>
          </a:p>
          <a:p>
            <a:r>
              <a:rPr lang="cs-CZ" i="1" dirty="0" smtClean="0"/>
              <a:t>Poruchy hlasové rezonance</a:t>
            </a:r>
          </a:p>
          <a:p>
            <a:pPr marL="0" indent="0">
              <a:buNone/>
            </a:pPr>
            <a:endParaRPr lang="cs-CZ" i="1" dirty="0" smtClean="0"/>
          </a:p>
          <a:p>
            <a:r>
              <a:rPr lang="cs-CZ" i="1" dirty="0" smtClean="0"/>
              <a:t>Postižení hlasu při celkových poruchách organismu </a:t>
            </a:r>
          </a:p>
          <a:p>
            <a:pPr marL="0" indent="0">
              <a:buNone/>
            </a:pPr>
            <a:r>
              <a:rPr lang="cs-CZ" i="1" dirty="0"/>
              <a:t> </a:t>
            </a:r>
            <a:r>
              <a:rPr lang="cs-CZ" i="1" dirty="0" smtClean="0"/>
              <a:t>      (Roztroušení skleróza, Parkinson aj.)</a:t>
            </a:r>
          </a:p>
          <a:p>
            <a:pPr marL="0" indent="0">
              <a:buNone/>
            </a:pPr>
            <a:endParaRPr lang="cs-CZ" i="1" dirty="0" smtClean="0"/>
          </a:p>
          <a:p>
            <a:r>
              <a:rPr lang="cs-CZ" i="1" dirty="0" smtClean="0"/>
              <a:t>Problematika hlasové funkce po změně pohlaví u transsexuálů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9805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Nácvik rezonovaného konverzačního hlasu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41168"/>
          </a:xfrm>
        </p:spPr>
        <p:txBody>
          <a:bodyPr>
            <a:normAutofit/>
          </a:bodyPr>
          <a:lstStyle/>
          <a:p>
            <a:r>
              <a:rPr lang="cs-CZ" dirty="0" smtClean="0"/>
              <a:t>Kvazi zpěvní převážně hlavová </a:t>
            </a:r>
          </a:p>
          <a:p>
            <a:pPr marL="0" indent="0">
              <a:buNone/>
            </a:pPr>
            <a:r>
              <a:rPr lang="cs-CZ" dirty="0" smtClean="0"/>
              <a:t>Monotónně, středně vyšší poloha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Image result for pavarotti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9" t="29686" r="44879" b="58047"/>
          <a:stretch/>
        </p:blipFill>
        <p:spPr bwMode="auto">
          <a:xfrm>
            <a:off x="6588224" y="548680"/>
            <a:ext cx="2288766" cy="24995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/>
          <p:cNvCxnSpPr/>
          <p:nvPr/>
        </p:nvCxnSpPr>
        <p:spPr>
          <a:xfrm flipV="1">
            <a:off x="7308304" y="1700808"/>
            <a:ext cx="1202788" cy="1440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/>
          <p:cNvSpPr/>
          <p:nvPr/>
        </p:nvSpPr>
        <p:spPr>
          <a:xfrm>
            <a:off x="7308304" y="1052736"/>
            <a:ext cx="712335" cy="6480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M</a:t>
            </a:r>
            <a:endParaRPr lang="cs-CZ" sz="2800" b="1" dirty="0"/>
          </a:p>
        </p:txBody>
      </p:sp>
      <p:sp>
        <p:nvSpPr>
          <p:cNvPr id="8" name="Ovál 7"/>
          <p:cNvSpPr/>
          <p:nvPr/>
        </p:nvSpPr>
        <p:spPr>
          <a:xfrm>
            <a:off x="6732240" y="1628800"/>
            <a:ext cx="2144750" cy="6480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…A,O,U</a:t>
            </a:r>
            <a:endParaRPr lang="cs-CZ" sz="2800" b="1" dirty="0"/>
          </a:p>
        </p:txBody>
      </p:sp>
      <p:sp>
        <p:nvSpPr>
          <p:cNvPr id="9" name="Obdélník 8"/>
          <p:cNvSpPr/>
          <p:nvPr/>
        </p:nvSpPr>
        <p:spPr>
          <a:xfrm>
            <a:off x="70992" y="2420888"/>
            <a:ext cx="3528392" cy="6480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uuu</a:t>
            </a:r>
            <a:r>
              <a:rPr lang="cs-CZ" b="1" dirty="0" err="1" smtClean="0">
                <a:solidFill>
                  <a:schemeClr val="tx1"/>
                </a:solidFill>
              </a:rPr>
              <a:t>uu</a:t>
            </a:r>
            <a:r>
              <a:rPr lang="cs-CZ" sz="2000" b="1" dirty="0" err="1" smtClean="0">
                <a:solidFill>
                  <a:schemeClr val="tx1"/>
                </a:solidFill>
              </a:rPr>
              <a:t>uu</a:t>
            </a:r>
            <a:r>
              <a:rPr lang="cs-CZ" sz="2400" b="1" dirty="0" err="1" smtClean="0">
                <a:solidFill>
                  <a:schemeClr val="tx1"/>
                </a:solidFill>
              </a:rPr>
              <a:t>u</a:t>
            </a:r>
            <a:r>
              <a:rPr lang="cs-CZ" sz="3200" b="1" dirty="0" err="1" smtClean="0">
                <a:solidFill>
                  <a:schemeClr val="tx1"/>
                </a:solidFill>
              </a:rPr>
              <a:t>uuuuu</a:t>
            </a:r>
            <a:r>
              <a:rPr lang="cs-CZ" sz="2400" b="1" dirty="0" err="1" smtClean="0">
                <a:solidFill>
                  <a:schemeClr val="tx1"/>
                </a:solidFill>
              </a:rPr>
              <a:t>u</a:t>
            </a:r>
            <a:r>
              <a:rPr lang="cs-CZ" sz="2000" b="1" dirty="0" err="1" smtClean="0">
                <a:solidFill>
                  <a:schemeClr val="tx1"/>
                </a:solidFill>
              </a:rPr>
              <a:t>uu</a:t>
            </a:r>
            <a:r>
              <a:rPr lang="cs-CZ" b="1" dirty="0" err="1" smtClean="0">
                <a:solidFill>
                  <a:schemeClr val="tx1"/>
                </a:solidFill>
              </a:rPr>
              <a:t>uu</a:t>
            </a:r>
            <a:r>
              <a:rPr lang="cs-CZ" dirty="0" err="1" smtClean="0">
                <a:solidFill>
                  <a:schemeClr val="tx1"/>
                </a:solidFill>
              </a:rPr>
              <a:t>uuu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599384" y="2420888"/>
            <a:ext cx="5544616" cy="6480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mmm</a:t>
            </a:r>
            <a:r>
              <a:rPr lang="cs-CZ" b="1" dirty="0" err="1" smtClean="0">
                <a:solidFill>
                  <a:schemeClr val="tx1"/>
                </a:solidFill>
              </a:rPr>
              <a:t>mmm</a:t>
            </a:r>
            <a:r>
              <a:rPr lang="cs-CZ" sz="2000" b="1" dirty="0" err="1" smtClean="0">
                <a:solidFill>
                  <a:schemeClr val="tx1"/>
                </a:solidFill>
              </a:rPr>
              <a:t>mm</a:t>
            </a:r>
            <a:r>
              <a:rPr lang="cs-CZ" sz="2400" b="1" dirty="0" err="1" smtClean="0">
                <a:solidFill>
                  <a:schemeClr val="tx1"/>
                </a:solidFill>
              </a:rPr>
              <a:t>m</a:t>
            </a:r>
            <a:r>
              <a:rPr lang="cs-CZ" sz="3200" b="1" dirty="0" err="1" smtClean="0">
                <a:solidFill>
                  <a:schemeClr val="tx1"/>
                </a:solidFill>
              </a:rPr>
              <a:t>mmmmm</a:t>
            </a:r>
            <a:r>
              <a:rPr lang="cs-CZ" sz="2400" b="1" dirty="0" err="1" smtClean="0">
                <a:solidFill>
                  <a:schemeClr val="tx1"/>
                </a:solidFill>
              </a:rPr>
              <a:t>m</a:t>
            </a:r>
            <a:r>
              <a:rPr lang="cs-CZ" sz="2000" b="1" dirty="0" err="1" smtClean="0">
                <a:solidFill>
                  <a:schemeClr val="tx1"/>
                </a:solidFill>
              </a:rPr>
              <a:t>mm</a:t>
            </a:r>
            <a:r>
              <a:rPr lang="cs-CZ" b="1" dirty="0" err="1" smtClean="0">
                <a:solidFill>
                  <a:schemeClr val="tx1"/>
                </a:solidFill>
              </a:rPr>
              <a:t>mm</a:t>
            </a:r>
            <a:r>
              <a:rPr lang="cs-CZ" dirty="0" err="1" smtClean="0">
                <a:solidFill>
                  <a:schemeClr val="tx1"/>
                </a:solidFill>
              </a:rPr>
              <a:t>mmm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39552" y="3501008"/>
            <a:ext cx="8136904" cy="6480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mmm</a:t>
            </a:r>
            <a:r>
              <a:rPr lang="cs-CZ" b="1" dirty="0" err="1" smtClean="0">
                <a:solidFill>
                  <a:schemeClr val="tx1"/>
                </a:solidFill>
              </a:rPr>
              <a:t>mmm</a:t>
            </a:r>
            <a:r>
              <a:rPr lang="cs-CZ" sz="2000" b="1" dirty="0" err="1" smtClean="0">
                <a:solidFill>
                  <a:schemeClr val="tx1"/>
                </a:solidFill>
              </a:rPr>
              <a:t>mm</a:t>
            </a:r>
            <a:r>
              <a:rPr lang="cs-CZ" sz="2400" b="1" dirty="0" err="1" smtClean="0">
                <a:solidFill>
                  <a:schemeClr val="tx1"/>
                </a:solidFill>
              </a:rPr>
              <a:t>m</a:t>
            </a:r>
            <a:r>
              <a:rPr lang="cs-CZ" sz="3200" b="1" dirty="0" err="1" smtClean="0">
                <a:solidFill>
                  <a:schemeClr val="tx1"/>
                </a:solidFill>
              </a:rPr>
              <a:t>mmuuuuuuuuumm</a:t>
            </a:r>
            <a:r>
              <a:rPr lang="cs-CZ" sz="2400" b="1" dirty="0" err="1" smtClean="0">
                <a:solidFill>
                  <a:schemeClr val="tx1"/>
                </a:solidFill>
              </a:rPr>
              <a:t>m</a:t>
            </a:r>
            <a:r>
              <a:rPr lang="cs-CZ" sz="2000" b="1" dirty="0" err="1" smtClean="0">
                <a:solidFill>
                  <a:schemeClr val="tx1"/>
                </a:solidFill>
              </a:rPr>
              <a:t>mm</a:t>
            </a:r>
            <a:r>
              <a:rPr lang="cs-CZ" b="1" dirty="0" err="1" smtClean="0">
                <a:solidFill>
                  <a:schemeClr val="tx1"/>
                </a:solidFill>
              </a:rPr>
              <a:t>mm</a:t>
            </a:r>
            <a:r>
              <a:rPr lang="cs-CZ" dirty="0" err="1" smtClean="0">
                <a:solidFill>
                  <a:schemeClr val="tx1"/>
                </a:solidFill>
              </a:rPr>
              <a:t>mmm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39552" y="4149080"/>
            <a:ext cx="8136904" cy="6480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uuu</a:t>
            </a:r>
            <a:r>
              <a:rPr lang="cs-CZ" b="1" dirty="0" err="1" smtClean="0">
                <a:solidFill>
                  <a:schemeClr val="tx1"/>
                </a:solidFill>
              </a:rPr>
              <a:t>uu</a:t>
            </a:r>
            <a:r>
              <a:rPr lang="cs-CZ" sz="2000" b="1" dirty="0" err="1" smtClean="0">
                <a:solidFill>
                  <a:schemeClr val="tx1"/>
                </a:solidFill>
              </a:rPr>
              <a:t>uu</a:t>
            </a:r>
            <a:r>
              <a:rPr lang="cs-CZ" sz="2400" b="1" dirty="0" err="1" smtClean="0">
                <a:solidFill>
                  <a:schemeClr val="tx1"/>
                </a:solidFill>
              </a:rPr>
              <a:t>u</a:t>
            </a:r>
            <a:r>
              <a:rPr lang="cs-CZ" sz="3200" b="1" dirty="0" err="1" smtClean="0">
                <a:solidFill>
                  <a:schemeClr val="tx1"/>
                </a:solidFill>
              </a:rPr>
              <a:t>uummmmmmmmmmuu</a:t>
            </a:r>
            <a:r>
              <a:rPr lang="cs-CZ" sz="2400" b="1" dirty="0" err="1" smtClean="0">
                <a:solidFill>
                  <a:schemeClr val="tx1"/>
                </a:solidFill>
              </a:rPr>
              <a:t>u</a:t>
            </a:r>
            <a:r>
              <a:rPr lang="cs-CZ" sz="2000" b="1" dirty="0" err="1" smtClean="0">
                <a:solidFill>
                  <a:schemeClr val="tx1"/>
                </a:solidFill>
              </a:rPr>
              <a:t>uu</a:t>
            </a:r>
            <a:r>
              <a:rPr lang="cs-CZ" b="1" dirty="0" err="1" smtClean="0">
                <a:solidFill>
                  <a:schemeClr val="tx1"/>
                </a:solidFill>
              </a:rPr>
              <a:t>uu</a:t>
            </a:r>
            <a:r>
              <a:rPr lang="cs-CZ" dirty="0" err="1" smtClean="0">
                <a:solidFill>
                  <a:schemeClr val="tx1"/>
                </a:solidFill>
              </a:rPr>
              <a:t>uuu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691680" y="5157192"/>
            <a:ext cx="5544616" cy="6480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m</a:t>
            </a:r>
            <a:r>
              <a:rPr lang="cs-CZ" b="1" dirty="0" err="1" smtClean="0">
                <a:solidFill>
                  <a:schemeClr val="tx1"/>
                </a:solidFill>
              </a:rPr>
              <a:t>á</a:t>
            </a:r>
            <a:r>
              <a:rPr lang="cs-CZ" sz="2400" b="1" dirty="0" err="1" smtClean="0">
                <a:solidFill>
                  <a:schemeClr val="tx1"/>
                </a:solidFill>
              </a:rPr>
              <a:t>á</a:t>
            </a:r>
            <a:r>
              <a:rPr lang="cs-CZ" sz="3200" b="1" dirty="0" err="1" smtClean="0">
                <a:solidFill>
                  <a:schemeClr val="tx1"/>
                </a:solidFill>
              </a:rPr>
              <a:t>áááááámaaaaa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187624" y="6165304"/>
            <a:ext cx="6904384" cy="6480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m</a:t>
            </a:r>
            <a:r>
              <a:rPr lang="cs-CZ" b="1" dirty="0" err="1" smtClean="0">
                <a:solidFill>
                  <a:schemeClr val="tx1"/>
                </a:solidFill>
              </a:rPr>
              <a:t>á</a:t>
            </a:r>
            <a:r>
              <a:rPr lang="cs-CZ" sz="2400" b="1" dirty="0" err="1" smtClean="0">
                <a:solidFill>
                  <a:schemeClr val="tx1"/>
                </a:solidFill>
              </a:rPr>
              <a:t>á</a:t>
            </a:r>
            <a:r>
              <a:rPr lang="cs-CZ" sz="3200" b="1" dirty="0" err="1" smtClean="0">
                <a:solidFill>
                  <a:schemeClr val="tx1"/>
                </a:solidFill>
              </a:rPr>
              <a:t>áááááámaaaaa</a:t>
            </a:r>
            <a:r>
              <a:rPr lang="cs-CZ" sz="3200" b="1" dirty="0" smtClean="0">
                <a:solidFill>
                  <a:schemeClr val="tx1"/>
                </a:solidFill>
              </a:rPr>
              <a:t> má </a:t>
            </a:r>
            <a:r>
              <a:rPr lang="cs-CZ" sz="3200" b="1" dirty="0" err="1" smtClean="0">
                <a:solidFill>
                  <a:schemeClr val="tx1"/>
                </a:solidFill>
              </a:rPr>
              <a:t>mouuukuuu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7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b="1" dirty="0" smtClean="0"/>
              <a:t>Křik - volání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863477"/>
            <a:ext cx="8229600" cy="4525963"/>
          </a:xfrm>
        </p:spPr>
        <p:txBody>
          <a:bodyPr/>
          <a:lstStyle/>
          <a:p>
            <a:r>
              <a:rPr lang="cs-CZ" dirty="0" smtClean="0"/>
              <a:t>Nácvik hlasitého projevu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Možnost navození rezonovaného vokálu (dětí)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257727" y="1268760"/>
            <a:ext cx="4536504" cy="1368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u="sng" dirty="0" err="1" smtClean="0">
                <a:solidFill>
                  <a:schemeClr val="tx1"/>
                </a:solidFill>
              </a:rPr>
              <a:t>h</a:t>
            </a:r>
            <a:r>
              <a:rPr lang="cs-CZ" sz="4800" dirty="0" err="1" smtClean="0">
                <a:solidFill>
                  <a:schemeClr val="tx1"/>
                </a:solidFill>
              </a:rPr>
              <a:t>e</a:t>
            </a:r>
            <a:r>
              <a:rPr lang="cs-CZ" sz="3600" dirty="0" err="1" smtClean="0">
                <a:solidFill>
                  <a:schemeClr val="tx1"/>
                </a:solidFill>
              </a:rPr>
              <a:t>ej</a:t>
            </a:r>
            <a:r>
              <a:rPr lang="cs-CZ" sz="4800" b="1" dirty="0" smtClean="0">
                <a:solidFill>
                  <a:schemeClr val="tx1"/>
                </a:solidFill>
              </a:rPr>
              <a:t>…..</a:t>
            </a:r>
            <a:r>
              <a:rPr lang="cs-CZ" sz="3200" dirty="0" err="1" smtClean="0">
                <a:solidFill>
                  <a:schemeClr val="tx1"/>
                </a:solidFill>
              </a:rPr>
              <a:t>h</a:t>
            </a:r>
            <a:r>
              <a:rPr lang="cs-CZ" sz="3600" dirty="0" err="1" smtClean="0">
                <a:solidFill>
                  <a:schemeClr val="tx1"/>
                </a:solidFill>
              </a:rPr>
              <a:t>e</a:t>
            </a:r>
            <a:r>
              <a:rPr lang="cs-CZ" sz="4800" u="sng" dirty="0" err="1">
                <a:solidFill>
                  <a:schemeClr val="tx1"/>
                </a:solidFill>
              </a:rPr>
              <a:t>e</a:t>
            </a:r>
            <a:r>
              <a:rPr lang="cs-CZ" sz="5400" b="1" u="sng" dirty="0" err="1" smtClean="0">
                <a:solidFill>
                  <a:schemeClr val="tx1"/>
                </a:solidFill>
              </a:rPr>
              <a:t>e</a:t>
            </a:r>
            <a:r>
              <a:rPr lang="cs-CZ" sz="5400" b="1" dirty="0" err="1" smtClean="0">
                <a:solidFill>
                  <a:schemeClr val="tx1"/>
                </a:solidFill>
              </a:rPr>
              <a:t>j</a:t>
            </a:r>
            <a:endParaRPr lang="cs-CZ" sz="5400" b="1" dirty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610612" y="4668874"/>
            <a:ext cx="5842665" cy="1944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 smtClean="0">
              <a:solidFill>
                <a:schemeClr val="tx1"/>
              </a:solidFill>
            </a:endParaRPr>
          </a:p>
          <a:p>
            <a:pPr algn="ctr"/>
            <a:r>
              <a:rPr lang="cs-CZ" sz="3200" dirty="0" err="1">
                <a:solidFill>
                  <a:schemeClr val="tx1"/>
                </a:solidFill>
              </a:rPr>
              <a:t>h</a:t>
            </a:r>
            <a:r>
              <a:rPr lang="cs-CZ" sz="3600" dirty="0" err="1" smtClean="0">
                <a:solidFill>
                  <a:schemeClr val="tx1"/>
                </a:solidFill>
              </a:rPr>
              <a:t>e</a:t>
            </a:r>
            <a:r>
              <a:rPr lang="cs-CZ" sz="4800" dirty="0" err="1" smtClean="0">
                <a:solidFill>
                  <a:schemeClr val="tx1"/>
                </a:solidFill>
              </a:rPr>
              <a:t>e</a:t>
            </a:r>
            <a:r>
              <a:rPr lang="cs-CZ" sz="5400" b="1" dirty="0" err="1" smtClean="0">
                <a:solidFill>
                  <a:schemeClr val="tx1"/>
                </a:solidFill>
              </a:rPr>
              <a:t>eeeee</a:t>
            </a:r>
            <a:endParaRPr lang="cs-CZ" sz="5400" b="1" dirty="0" smtClean="0">
              <a:solidFill>
                <a:schemeClr val="tx1"/>
              </a:solidFill>
            </a:endParaRPr>
          </a:p>
          <a:p>
            <a:pPr algn="ctr"/>
            <a:r>
              <a:rPr lang="cs-CZ" sz="3200" dirty="0" err="1" smtClean="0">
                <a:solidFill>
                  <a:schemeClr val="tx1"/>
                </a:solidFill>
              </a:rPr>
              <a:t>h</a:t>
            </a:r>
            <a:r>
              <a:rPr lang="cs-CZ" sz="3600" dirty="0" err="1" smtClean="0">
                <a:solidFill>
                  <a:schemeClr val="tx1"/>
                </a:solidFill>
              </a:rPr>
              <a:t>e</a:t>
            </a:r>
            <a:r>
              <a:rPr lang="cs-CZ" sz="4800" dirty="0" err="1" smtClean="0">
                <a:solidFill>
                  <a:schemeClr val="tx1"/>
                </a:solidFill>
              </a:rPr>
              <a:t>e</a:t>
            </a:r>
            <a:r>
              <a:rPr lang="cs-CZ" sz="5400" b="1" dirty="0" err="1" smtClean="0">
                <a:solidFill>
                  <a:schemeClr val="tx1"/>
                </a:solidFill>
              </a:rPr>
              <a:t>eeeeemmmooo</a:t>
            </a:r>
            <a:endParaRPr lang="cs-CZ" sz="5400" b="1" dirty="0">
              <a:solidFill>
                <a:schemeClr val="tx1"/>
              </a:solidFill>
            </a:endParaRPr>
          </a:p>
          <a:p>
            <a:pPr algn="ctr"/>
            <a:endParaRPr lang="cs-CZ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992" y="332656"/>
            <a:ext cx="9073008" cy="6525344"/>
          </a:xfrm>
        </p:spPr>
        <p:txBody>
          <a:bodyPr>
            <a:normAutofit fontScale="85000" lnSpcReduction="10000"/>
          </a:bodyPr>
          <a:lstStyle/>
          <a:p>
            <a:r>
              <a:rPr lang="cs-CZ" sz="2800" b="1" i="1" dirty="0" smtClean="0"/>
              <a:t>Speciální variace</a:t>
            </a:r>
            <a:r>
              <a:rPr lang="cs-CZ" sz="2800" dirty="0" smtClean="0"/>
              <a:t> – propojení rezonance v rozsahu</a:t>
            </a:r>
          </a:p>
          <a:p>
            <a:endParaRPr lang="cs-CZ" sz="2800" dirty="0"/>
          </a:p>
          <a:p>
            <a:pPr marL="0" indent="0">
              <a:buNone/>
            </a:pPr>
            <a:endParaRPr lang="cs-CZ" b="1" i="1" dirty="0"/>
          </a:p>
          <a:p>
            <a:pPr marL="0" indent="0">
              <a:buNone/>
            </a:pPr>
            <a:endParaRPr lang="cs-CZ" sz="2800" b="1" i="1" dirty="0"/>
          </a:p>
          <a:p>
            <a:pPr marL="0" indent="0">
              <a:buNone/>
            </a:pPr>
            <a:endParaRPr lang="cs-CZ" sz="2800" b="1" i="1" dirty="0" smtClean="0"/>
          </a:p>
          <a:p>
            <a:r>
              <a:rPr lang="cs-CZ" sz="2800" b="1" i="1" dirty="0" smtClean="0"/>
              <a:t>Pohyb těla</a:t>
            </a:r>
            <a:r>
              <a:rPr lang="cs-CZ" sz="2800" dirty="0" smtClean="0"/>
              <a:t> 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- </a:t>
            </a:r>
            <a:r>
              <a:rPr lang="cs-CZ" sz="2800" dirty="0"/>
              <a:t>optimální výšky tónu pro nácvik (medvěd, ptáček, kočička)</a:t>
            </a:r>
          </a:p>
          <a:p>
            <a:pPr marL="0" indent="0">
              <a:buNone/>
            </a:pPr>
            <a:r>
              <a:rPr lang="cs-CZ" sz="2800" dirty="0"/>
              <a:t>    - pozice těla (nosovky - předklon)</a:t>
            </a:r>
          </a:p>
          <a:p>
            <a:pPr marL="0" indent="0">
              <a:buNone/>
            </a:pPr>
            <a:r>
              <a:rPr lang="cs-CZ" sz="2800" dirty="0"/>
              <a:t>    - </a:t>
            </a:r>
            <a:r>
              <a:rPr lang="cs-CZ" sz="2800" dirty="0" err="1"/>
              <a:t>gestika</a:t>
            </a:r>
            <a:r>
              <a:rPr lang="cs-CZ" sz="2800" dirty="0"/>
              <a:t> (od těla vpřed - vzhůru do rozevření)</a:t>
            </a:r>
          </a:p>
          <a:p>
            <a:pPr marL="0" indent="0">
              <a:buNone/>
            </a:pPr>
            <a:r>
              <a:rPr lang="cs-CZ" sz="2800" dirty="0"/>
              <a:t>    - těžiště (</a:t>
            </a:r>
            <a:r>
              <a:rPr lang="cs-CZ" sz="2800" dirty="0" smtClean="0"/>
              <a:t>vpřed=zesílení, znění vokálů, vzad=zeslabení, znění nosovek)</a:t>
            </a:r>
            <a:endParaRPr lang="cs-CZ" sz="2800" dirty="0"/>
          </a:p>
          <a:p>
            <a:pPr marL="0" indent="0">
              <a:buNone/>
            </a:pPr>
            <a:r>
              <a:rPr lang="cs-CZ" sz="2800" dirty="0"/>
              <a:t>    - chůze (její tempo určuje použití hlasu)</a:t>
            </a:r>
          </a:p>
          <a:p>
            <a:pPr marL="0" indent="0">
              <a:buNone/>
            </a:pPr>
            <a:endParaRPr lang="cs-CZ" sz="2800" dirty="0" smtClean="0"/>
          </a:p>
          <a:p>
            <a:r>
              <a:rPr lang="cs-CZ" sz="2800" b="1" i="1" dirty="0" smtClean="0"/>
              <a:t>Práce s představou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- zesílení/rozeznění (otevřené oči)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- představa místa dominující rezonance (dotyk blízké osoby)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</a:t>
            </a:r>
          </a:p>
          <a:p>
            <a:pPr marL="0" indent="0">
              <a:buNone/>
            </a:pPr>
            <a:endParaRPr lang="cs-CZ" sz="2800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0992" y="908720"/>
            <a:ext cx="4717032" cy="100811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u</a:t>
            </a:r>
            <a:r>
              <a:rPr lang="cs-CZ" dirty="0" err="1" smtClean="0">
                <a:solidFill>
                  <a:schemeClr val="tx1"/>
                </a:solidFill>
              </a:rPr>
              <a:t>uu</a:t>
            </a:r>
            <a:r>
              <a:rPr lang="cs-CZ" b="1" dirty="0" err="1" smtClean="0">
                <a:solidFill>
                  <a:schemeClr val="tx1"/>
                </a:solidFill>
              </a:rPr>
              <a:t>uu</a:t>
            </a:r>
            <a:r>
              <a:rPr lang="cs-CZ" sz="2000" b="1" dirty="0" err="1" smtClean="0">
                <a:solidFill>
                  <a:schemeClr val="tx1"/>
                </a:solidFill>
              </a:rPr>
              <a:t>uu</a:t>
            </a:r>
            <a:r>
              <a:rPr lang="cs-CZ" sz="2400" b="1" dirty="0" err="1" smtClean="0">
                <a:solidFill>
                  <a:schemeClr val="tx1"/>
                </a:solidFill>
              </a:rPr>
              <a:t>u</a:t>
            </a:r>
            <a:r>
              <a:rPr lang="cs-CZ" sz="3200" b="1" dirty="0" err="1" smtClean="0">
                <a:solidFill>
                  <a:schemeClr val="tx1"/>
                </a:solidFill>
              </a:rPr>
              <a:t>uu</a:t>
            </a:r>
            <a:r>
              <a:rPr lang="cs-CZ" sz="3200" b="1" dirty="0" smtClean="0">
                <a:solidFill>
                  <a:schemeClr val="tx1"/>
                </a:solidFill>
              </a:rPr>
              <a:t>            </a:t>
            </a:r>
            <a:r>
              <a:rPr lang="cs-CZ" sz="3200" b="1" dirty="0" err="1" smtClean="0">
                <a:solidFill>
                  <a:schemeClr val="tx1"/>
                </a:solidFill>
              </a:rPr>
              <a:t>uu</a:t>
            </a:r>
            <a:r>
              <a:rPr lang="cs-CZ" sz="2400" b="1" dirty="0" err="1" smtClean="0">
                <a:solidFill>
                  <a:schemeClr val="tx1"/>
                </a:solidFill>
              </a:rPr>
              <a:t>u</a:t>
            </a:r>
            <a:r>
              <a:rPr lang="cs-CZ" sz="2000" b="1" dirty="0" err="1" smtClean="0">
                <a:solidFill>
                  <a:schemeClr val="tx1"/>
                </a:solidFill>
              </a:rPr>
              <a:t>uu</a:t>
            </a:r>
            <a:r>
              <a:rPr lang="cs-CZ" b="1" dirty="0" err="1" smtClean="0">
                <a:solidFill>
                  <a:schemeClr val="tx1"/>
                </a:solidFill>
              </a:rPr>
              <a:t>uu</a:t>
            </a:r>
            <a:r>
              <a:rPr lang="cs-CZ" dirty="0" err="1" smtClean="0">
                <a:solidFill>
                  <a:schemeClr val="tx1"/>
                </a:solidFill>
              </a:rPr>
              <a:t>uuu</a:t>
            </a:r>
            <a:endParaRPr lang="cs-CZ" dirty="0" smtClean="0">
              <a:solidFill>
                <a:schemeClr val="tx1"/>
              </a:solidFill>
            </a:endParaRPr>
          </a:p>
          <a:p>
            <a:pPr algn="ctr"/>
            <a:r>
              <a:rPr lang="cs-CZ" sz="3600" b="1" dirty="0" err="1" smtClean="0">
                <a:solidFill>
                  <a:schemeClr val="tx1"/>
                </a:solidFill>
              </a:rPr>
              <a:t>uuuu</a:t>
            </a:r>
            <a:endParaRPr lang="cs-CZ" sz="3600" b="1" dirty="0">
              <a:solidFill>
                <a:schemeClr val="tx1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1835696" y="1340768"/>
            <a:ext cx="144016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2915816" y="1268760"/>
            <a:ext cx="144016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4570984" y="923074"/>
            <a:ext cx="4573016" cy="99375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err="1" smtClean="0">
                <a:solidFill>
                  <a:schemeClr val="tx1"/>
                </a:solidFill>
              </a:rPr>
              <a:t>uuuu</a:t>
            </a:r>
            <a:endParaRPr lang="cs-CZ" sz="3600" dirty="0" smtClean="0">
              <a:solidFill>
                <a:schemeClr val="tx1"/>
              </a:solidFill>
            </a:endParaRPr>
          </a:p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uuu</a:t>
            </a:r>
            <a:r>
              <a:rPr lang="cs-CZ" b="1" dirty="0" err="1" smtClean="0">
                <a:solidFill>
                  <a:schemeClr val="tx1"/>
                </a:solidFill>
              </a:rPr>
              <a:t>uu</a:t>
            </a:r>
            <a:r>
              <a:rPr lang="cs-CZ" sz="2000" b="1" dirty="0" err="1" smtClean="0">
                <a:solidFill>
                  <a:schemeClr val="tx1"/>
                </a:solidFill>
              </a:rPr>
              <a:t>uu</a:t>
            </a:r>
            <a:r>
              <a:rPr lang="cs-CZ" sz="2400" b="1" dirty="0" err="1" smtClean="0">
                <a:solidFill>
                  <a:schemeClr val="tx1"/>
                </a:solidFill>
              </a:rPr>
              <a:t>u</a:t>
            </a:r>
            <a:r>
              <a:rPr lang="cs-CZ" sz="3200" b="1" dirty="0" err="1" smtClean="0">
                <a:solidFill>
                  <a:schemeClr val="tx1"/>
                </a:solidFill>
              </a:rPr>
              <a:t>uu</a:t>
            </a:r>
            <a:r>
              <a:rPr lang="cs-CZ" sz="3200" b="1" dirty="0" smtClean="0">
                <a:solidFill>
                  <a:schemeClr val="tx1"/>
                </a:solidFill>
              </a:rPr>
              <a:t>            </a:t>
            </a:r>
            <a:r>
              <a:rPr lang="cs-CZ" sz="3200" b="1" dirty="0" err="1" smtClean="0">
                <a:solidFill>
                  <a:schemeClr val="tx1"/>
                </a:solidFill>
              </a:rPr>
              <a:t>uu</a:t>
            </a:r>
            <a:r>
              <a:rPr lang="cs-CZ" sz="2400" b="1" dirty="0" err="1" smtClean="0">
                <a:solidFill>
                  <a:schemeClr val="tx1"/>
                </a:solidFill>
              </a:rPr>
              <a:t>u</a:t>
            </a:r>
            <a:r>
              <a:rPr lang="cs-CZ" sz="2000" b="1" dirty="0" err="1" smtClean="0">
                <a:solidFill>
                  <a:schemeClr val="tx1"/>
                </a:solidFill>
              </a:rPr>
              <a:t>uu</a:t>
            </a:r>
            <a:r>
              <a:rPr lang="cs-CZ" b="1" dirty="0" err="1" smtClean="0">
                <a:solidFill>
                  <a:schemeClr val="tx1"/>
                </a:solidFill>
              </a:rPr>
              <a:t>uu</a:t>
            </a:r>
            <a:r>
              <a:rPr lang="cs-CZ" dirty="0" err="1" smtClean="0">
                <a:solidFill>
                  <a:schemeClr val="tx1"/>
                </a:solidFill>
              </a:rPr>
              <a:t>uuu</a:t>
            </a:r>
            <a:endParaRPr lang="cs-CZ" dirty="0" smtClean="0">
              <a:solidFill>
                <a:schemeClr val="tx1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6228184" y="1340768"/>
            <a:ext cx="144016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7308304" y="1340768"/>
            <a:ext cx="144016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41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0060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Jak propojit hlavovou a hrudní rezonanci?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17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Tichá fonace – možnosti </a:t>
            </a:r>
            <a:r>
              <a:rPr lang="cs-CZ" b="1" dirty="0"/>
              <a:t>z</a:t>
            </a:r>
            <a:r>
              <a:rPr lang="cs-CZ" b="1" dirty="0" smtClean="0"/>
              <a:t>tišení hlasu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Zvýšeným fonačním tlakem – „</a:t>
            </a:r>
            <a:r>
              <a:rPr lang="cs-CZ" dirty="0" err="1" smtClean="0"/>
              <a:t>tlačeně</a:t>
            </a:r>
            <a:r>
              <a:rPr lang="cs-CZ" dirty="0" smtClean="0"/>
              <a:t>“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není modulován výdech</a:t>
            </a:r>
          </a:p>
          <a:p>
            <a:pPr>
              <a:buFontTx/>
              <a:buChar char="-"/>
            </a:pPr>
            <a:r>
              <a:rPr lang="cs-CZ" dirty="0" smtClean="0"/>
              <a:t>hrtan s velkým napětím a vyšším postavením</a:t>
            </a:r>
          </a:p>
          <a:p>
            <a:pPr>
              <a:buFontTx/>
              <a:buChar char="-"/>
            </a:pPr>
            <a:r>
              <a:rPr lang="cs-CZ" dirty="0" smtClean="0"/>
              <a:t>hlas je tichý a spastický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Relaxovaně</a:t>
            </a:r>
          </a:p>
          <a:p>
            <a:pPr>
              <a:buFontTx/>
              <a:buChar char="-"/>
            </a:pPr>
            <a:r>
              <a:rPr lang="cs-CZ" dirty="0" smtClean="0"/>
              <a:t>ztišení je vedeno modulací výdechu</a:t>
            </a:r>
          </a:p>
          <a:p>
            <a:pPr>
              <a:buFontTx/>
              <a:buChar char="-"/>
            </a:pPr>
            <a:r>
              <a:rPr lang="cs-CZ" dirty="0"/>
              <a:t>h</a:t>
            </a:r>
            <a:r>
              <a:rPr lang="cs-CZ" dirty="0" smtClean="0"/>
              <a:t>rtan má nižší napětí a je postaven níže</a:t>
            </a:r>
          </a:p>
          <a:p>
            <a:pPr>
              <a:buFontTx/>
              <a:buChar char="-"/>
            </a:pPr>
            <a:r>
              <a:rPr lang="cs-CZ" dirty="0"/>
              <a:t>h</a:t>
            </a:r>
            <a:r>
              <a:rPr lang="cs-CZ" dirty="0" smtClean="0"/>
              <a:t>las není spastický, jen tichý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4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 descr="indiáni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26624" y="0"/>
            <a:ext cx="9170624" cy="68779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1143000"/>
          </a:xfrm>
        </p:spPr>
        <p:txBody>
          <a:bodyPr/>
          <a:lstStyle/>
          <a:p>
            <a:r>
              <a:rPr lang="cs-CZ" b="1" dirty="0" smtClean="0"/>
              <a:t>Děkuji za pozornost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Výsledek obrázku pro english gentleman club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0008"/>
            <a:ext cx="7920880" cy="492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rvní ostrované zde žili v 10 klanech, které obývaly 16 osad. Legendy mluví například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393"/>
            <a:ext cx="4067944" cy="305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andimefilmu.cz/gal/Clanky/TOP10_promeny/top10promen_trosecni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9385"/>
            <a:ext cx="5076056" cy="19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3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/>
              <a:t>Obecné principy rehabilitace/habituace </a:t>
            </a:r>
            <a:br>
              <a:rPr lang="cs-CZ" sz="3600" b="1" dirty="0" smtClean="0"/>
            </a:br>
            <a:r>
              <a:rPr lang="cs-CZ" sz="3600" b="1" dirty="0" smtClean="0"/>
              <a:t>poruch komunikace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4009" y="2060848"/>
            <a:ext cx="8928992" cy="3600485"/>
          </a:xfrm>
        </p:spPr>
        <p:txBody>
          <a:bodyPr>
            <a:normAutofit fontScale="85000" lnSpcReduction="20000"/>
          </a:bodyPr>
          <a:lstStyle/>
          <a:p>
            <a:r>
              <a:rPr lang="cs-CZ" sz="2200" b="1" i="1" dirty="0" smtClean="0"/>
              <a:t>Ostrovan</a:t>
            </a:r>
            <a:r>
              <a:rPr lang="cs-CZ" sz="2200" dirty="0" smtClean="0"/>
              <a:t> – vrozená porucha </a:t>
            </a:r>
          </a:p>
          <a:p>
            <a:pPr marL="0" indent="0">
              <a:buNone/>
            </a:pPr>
            <a:r>
              <a:rPr lang="cs-CZ" sz="2200" dirty="0"/>
              <a:t> </a:t>
            </a:r>
            <a:r>
              <a:rPr lang="cs-CZ" sz="2200" dirty="0" smtClean="0"/>
              <a:t>      - má vlastní komunikační kód…v počátku nutnost nalákat, není důvod na změnu</a:t>
            </a:r>
          </a:p>
          <a:p>
            <a:pPr marL="0" indent="0">
              <a:buNone/>
            </a:pPr>
            <a:r>
              <a:rPr lang="cs-CZ" sz="2200" dirty="0"/>
              <a:t> </a:t>
            </a:r>
            <a:r>
              <a:rPr lang="cs-CZ" sz="2200" dirty="0" smtClean="0"/>
              <a:t>      - přistoupí-li na změnu…nebezpečí nepřiměřené snahy a  omylů (adaptující se cizinec)</a:t>
            </a:r>
          </a:p>
          <a:p>
            <a:pPr marL="0" indent="0">
              <a:buNone/>
            </a:pPr>
            <a:r>
              <a:rPr lang="cs-CZ" sz="2200" dirty="0"/>
              <a:t> </a:t>
            </a:r>
            <a:r>
              <a:rPr lang="cs-CZ" sz="2200" dirty="0" smtClean="0"/>
              <a:t>      - po delším pobytu mimo „ostrov“ </a:t>
            </a:r>
            <a:r>
              <a:rPr lang="cs-CZ" sz="2200" u="sng" dirty="0" smtClean="0"/>
              <a:t>si může uvědomovat svou odlišnost</a:t>
            </a:r>
          </a:p>
          <a:p>
            <a:pPr marL="0" indent="0">
              <a:buNone/>
            </a:pPr>
            <a:r>
              <a:rPr lang="cs-CZ" sz="2200" dirty="0"/>
              <a:t> </a:t>
            </a:r>
            <a:r>
              <a:rPr lang="cs-CZ" sz="2200" dirty="0" smtClean="0"/>
              <a:t>                                                                                    </a:t>
            </a:r>
            <a:r>
              <a:rPr lang="cs-CZ" sz="2200" i="1" dirty="0" smtClean="0"/>
              <a:t>- uzavření se/úzkosti</a:t>
            </a:r>
          </a:p>
          <a:p>
            <a:pPr marL="0" indent="0">
              <a:buNone/>
            </a:pPr>
            <a:r>
              <a:rPr lang="cs-CZ" sz="2200" i="1" dirty="0"/>
              <a:t> </a:t>
            </a:r>
            <a:r>
              <a:rPr lang="cs-CZ" sz="2200" i="1" dirty="0" smtClean="0"/>
              <a:t>                                                                                    - pocity viny</a:t>
            </a:r>
          </a:p>
          <a:p>
            <a:pPr marL="0" indent="0">
              <a:buNone/>
            </a:pPr>
            <a:r>
              <a:rPr lang="cs-CZ" sz="2200" i="1" dirty="0"/>
              <a:t> </a:t>
            </a:r>
            <a:r>
              <a:rPr lang="cs-CZ" sz="2200" i="1" dirty="0" smtClean="0"/>
              <a:t>                                                                                    - nápodobu</a:t>
            </a:r>
          </a:p>
          <a:p>
            <a:pPr marL="0" indent="0">
              <a:buNone/>
            </a:pPr>
            <a:r>
              <a:rPr lang="cs-CZ" sz="2200" i="1" dirty="0"/>
              <a:t> </a:t>
            </a:r>
            <a:r>
              <a:rPr lang="cs-CZ" sz="2200" i="1" dirty="0" smtClean="0"/>
              <a:t>                                                                                    - hledání strategií přežití, </a:t>
            </a:r>
            <a:r>
              <a:rPr lang="cs-CZ" sz="2200" i="1" dirty="0" err="1" smtClean="0"/>
              <a:t>atd</a:t>
            </a:r>
            <a:r>
              <a:rPr lang="cs-CZ" sz="2200" i="1" dirty="0" smtClean="0"/>
              <a:t>…</a:t>
            </a:r>
          </a:p>
          <a:p>
            <a:pPr marL="0" indent="0">
              <a:buNone/>
            </a:pPr>
            <a:endParaRPr lang="cs-CZ" sz="2200" dirty="0" smtClean="0"/>
          </a:p>
          <a:p>
            <a:r>
              <a:rPr lang="cs-CZ" sz="2200" b="1" i="1" dirty="0" smtClean="0"/>
              <a:t>Trosečník</a:t>
            </a:r>
            <a:r>
              <a:rPr lang="cs-CZ" sz="2200" dirty="0" smtClean="0"/>
              <a:t> – získaná porucha</a:t>
            </a:r>
          </a:p>
          <a:p>
            <a:pPr marL="0" indent="0">
              <a:buNone/>
            </a:pPr>
            <a:r>
              <a:rPr lang="cs-CZ" sz="2200" dirty="0" smtClean="0"/>
              <a:t>      - ztratil původní komunikační kód…není nutnost lákat</a:t>
            </a:r>
          </a:p>
          <a:p>
            <a:pPr marL="0" indent="0">
              <a:buNone/>
            </a:pPr>
            <a:r>
              <a:rPr lang="cs-CZ" sz="2200" dirty="0"/>
              <a:t> </a:t>
            </a:r>
            <a:r>
              <a:rPr lang="cs-CZ" sz="2200" dirty="0" smtClean="0"/>
              <a:t>     - nebezpečí zvýšené snahy…vede k </a:t>
            </a:r>
            <a:r>
              <a:rPr lang="cs-CZ" sz="2200" dirty="0" err="1" smtClean="0"/>
              <a:t>hypertonu</a:t>
            </a:r>
            <a:r>
              <a:rPr lang="cs-CZ" sz="2200" dirty="0" smtClean="0"/>
              <a:t> svalů</a:t>
            </a:r>
          </a:p>
          <a:p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5" name="Picture 2" descr="První ostrované zde žili v 10 klanech, které obývaly 16 osad. Legendy mluví například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826" y="980728"/>
            <a:ext cx="1727060" cy="129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fandimefilmu.cz/gal/Clanky/TOP10_promeny/top10promen_trosecn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65" y="5805805"/>
            <a:ext cx="2579382" cy="100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Jaký je normální hlas ?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30019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Slyšitelný</a:t>
            </a:r>
          </a:p>
          <a:p>
            <a:endParaRPr lang="cs-CZ" b="1" dirty="0"/>
          </a:p>
          <a:p>
            <a:r>
              <a:rPr lang="cs-CZ" b="1" dirty="0" smtClean="0"/>
              <a:t>Tvořený bez vědomé námahy</a:t>
            </a:r>
          </a:p>
          <a:p>
            <a:endParaRPr lang="cs-CZ" b="1" dirty="0"/>
          </a:p>
          <a:p>
            <a:r>
              <a:rPr lang="cs-CZ" b="1" dirty="0" smtClean="0"/>
              <a:t>Odpovídá kontextu jedince (kulturnímu, sociálnímu, jazykovému, biologickému aj.)</a:t>
            </a: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b="1" dirty="0" smtClean="0"/>
              <a:t>             ----------------------------------------</a:t>
            </a:r>
            <a:endParaRPr lang="cs-CZ" b="1" dirty="0"/>
          </a:p>
          <a:p>
            <a:r>
              <a:rPr lang="cs-CZ" b="1" dirty="0" smtClean="0"/>
              <a:t>Pohled akustiky – průměrný </a:t>
            </a:r>
            <a:r>
              <a:rPr lang="cs-CZ" b="1" dirty="0"/>
              <a:t>Č</a:t>
            </a:r>
            <a:r>
              <a:rPr lang="cs-CZ" b="1" dirty="0" smtClean="0"/>
              <a:t>ech</a:t>
            </a:r>
          </a:p>
          <a:p>
            <a:pPr>
              <a:buFontTx/>
              <a:buChar char="-"/>
            </a:pPr>
            <a:r>
              <a:rPr lang="cs-CZ" sz="2600" dirty="0" smtClean="0"/>
              <a:t>Stabilní (tónově/dynamika) </a:t>
            </a:r>
          </a:p>
          <a:p>
            <a:pPr>
              <a:buFontTx/>
              <a:buChar char="-"/>
            </a:pPr>
            <a:r>
              <a:rPr lang="cs-CZ" sz="2600" dirty="0"/>
              <a:t>B</a:t>
            </a:r>
            <a:r>
              <a:rPr lang="cs-CZ" sz="2600" dirty="0" smtClean="0"/>
              <a:t>ez rušivých neharmonických příměsí</a:t>
            </a:r>
          </a:p>
          <a:p>
            <a:pPr>
              <a:buFontTx/>
              <a:buChar char="-"/>
            </a:pPr>
            <a:r>
              <a:rPr lang="cs-CZ" sz="2600" dirty="0" smtClean="0"/>
              <a:t>Přiměřené výšky</a:t>
            </a:r>
          </a:p>
          <a:p>
            <a:pPr>
              <a:buFontTx/>
              <a:buChar char="-"/>
            </a:pPr>
            <a:r>
              <a:rPr lang="cs-CZ" sz="2600" dirty="0" smtClean="0"/>
              <a:t>Bez slyšitelné </a:t>
            </a:r>
            <a:r>
              <a:rPr lang="cs-CZ" sz="2600" dirty="0" err="1" smtClean="0"/>
              <a:t>nazality</a:t>
            </a:r>
            <a:r>
              <a:rPr lang="cs-CZ" sz="2600" dirty="0" smtClean="0"/>
              <a:t> (mimo nosovky)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7454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„Umělecký“ hlas hlas?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Nadnormativní hlas</a:t>
            </a:r>
          </a:p>
          <a:p>
            <a:r>
              <a:rPr lang="cs-CZ" dirty="0" smtClean="0"/>
              <a:t>Zvýraznění </a:t>
            </a:r>
            <a:r>
              <a:rPr lang="cs-CZ" dirty="0"/>
              <a:t>určité složky s jasně daným účelem (</a:t>
            </a:r>
            <a:r>
              <a:rPr lang="cs-CZ" dirty="0" smtClean="0"/>
              <a:t>většinově uměleckým/estetickým)</a:t>
            </a:r>
            <a:endParaRPr lang="cs-CZ" dirty="0"/>
          </a:p>
          <a:p>
            <a:endParaRPr lang="cs-CZ" dirty="0"/>
          </a:p>
        </p:txBody>
      </p:sp>
      <p:pic>
        <p:nvPicPr>
          <p:cNvPr id="4" name="vibráto kožená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71800" y="3251448"/>
            <a:ext cx="609600" cy="609600"/>
          </a:xfrm>
          <a:prstGeom prst="rect">
            <a:avLst/>
          </a:prstGeom>
        </p:spPr>
      </p:pic>
      <p:pic>
        <p:nvPicPr>
          <p:cNvPr id="5" name="tremor v hlase Japonsk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75656" y="3251448"/>
            <a:ext cx="609600" cy="609600"/>
          </a:xfrm>
          <a:prstGeom prst="rect">
            <a:avLst/>
          </a:prstGeom>
        </p:spPr>
      </p:pic>
      <p:pic>
        <p:nvPicPr>
          <p:cNvPr id="6" name="kargyra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97895" y="4331568"/>
            <a:ext cx="609600" cy="609600"/>
          </a:xfrm>
          <a:prstGeom prst="rect">
            <a:avLst/>
          </a:prstGeom>
        </p:spPr>
      </p:pic>
      <p:pic>
        <p:nvPicPr>
          <p:cNvPr id="7" name="Dai+-+death+metal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80184" y="4331568"/>
            <a:ext cx="609600" cy="609600"/>
          </a:xfrm>
          <a:prstGeom prst="rect">
            <a:avLst/>
          </a:prstGeom>
        </p:spPr>
      </p:pic>
      <p:pic>
        <p:nvPicPr>
          <p:cNvPr id="8" name="barokní opera Kožená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24755.934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30314" y="5555704"/>
            <a:ext cx="609600" cy="609600"/>
          </a:xfrm>
          <a:prstGeom prst="rect">
            <a:avLst/>
          </a:prstGeom>
        </p:spPr>
      </p:pic>
      <p:sp>
        <p:nvSpPr>
          <p:cNvPr id="9" name="Pravá složená závorka 8"/>
          <p:cNvSpPr/>
          <p:nvPr/>
        </p:nvSpPr>
        <p:spPr>
          <a:xfrm>
            <a:off x="3923928" y="3251448"/>
            <a:ext cx="432048" cy="2913856"/>
          </a:xfrm>
          <a:prstGeom prst="rightBrac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4644008" y="4361090"/>
            <a:ext cx="2520280" cy="6520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Hranice estetiky?</a:t>
            </a:r>
            <a:endParaRPr lang="cs-CZ" sz="2400" b="1" dirty="0"/>
          </a:p>
        </p:txBody>
      </p:sp>
      <p:pic>
        <p:nvPicPr>
          <p:cNvPr id="11" name="inuit music - katajjaq 2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75656" y="555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5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8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2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47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05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17880</TotalTime>
  <Words>2930</Words>
  <Application>Microsoft Office PowerPoint</Application>
  <PresentationFormat>Předvádění na obrazovce (4:3)</PresentationFormat>
  <Paragraphs>726</Paragraphs>
  <Slides>55</Slides>
  <Notes>11</Notes>
  <HiddenSlides>0</HiddenSlides>
  <MMClips>18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Motiv sady Office</vt:lpstr>
      <vt:lpstr>Hlasové poruchy z přetížení -základy rehabilitace-</vt:lpstr>
      <vt:lpstr>Poruchy z přitížení…</vt:lpstr>
      <vt:lpstr>Senzomotorika  a  hlasové poruchy z přetížení</vt:lpstr>
      <vt:lpstr>Prezentace aplikace PowerPoint</vt:lpstr>
      <vt:lpstr>Dělení hlasových poruch</vt:lpstr>
      <vt:lpstr>Prezentace aplikace PowerPoint</vt:lpstr>
      <vt:lpstr>Obecné principy rehabilitace/habituace  poruch komunikace</vt:lpstr>
      <vt:lpstr>Jaký je normální hlas ?</vt:lpstr>
      <vt:lpstr>„Umělecký“ hlas hlas?</vt:lpstr>
      <vt:lpstr>Poruchy z přetížení</vt:lpstr>
      <vt:lpstr>Prezentace aplikace PowerPoint</vt:lpstr>
      <vt:lpstr>Prezentace aplikace PowerPoint</vt:lpstr>
      <vt:lpstr>Hlasová porucha z přetížení-postižení respirofonace</vt:lpstr>
      <vt:lpstr>Poruchy z přetížení hlasového profesionála </vt:lpstr>
      <vt:lpstr> Hlasové poruchy z přetížení – organické nálezy</vt:lpstr>
      <vt:lpstr>Gastrolaryngeální reflux/ extraezofageální reflux (EER)</vt:lpstr>
      <vt:lpstr>Lokalizované zbytnění hlasivek</vt:lpstr>
      <vt:lpstr>Generalizované zbytnění hmoty hlasivek</vt:lpstr>
      <vt:lpstr>Ztráta hmoty</vt:lpstr>
      <vt:lpstr>Poruchy z přetížení</vt:lpstr>
      <vt:lpstr>Způsoby léčby poruch z přetížení</vt:lpstr>
      <vt:lpstr>Cíl rehabilitace u poruch z přetížení ?</vt:lpstr>
      <vt:lpstr>Postura a dýchání</vt:lpstr>
      <vt:lpstr>Techniky rehabilitace</vt:lpstr>
      <vt:lpstr>Postura umožňuje dýchání a dýchání posturu </vt:lpstr>
      <vt:lpstr>Dýchání - fyziologie</vt:lpstr>
      <vt:lpstr>Dechový cyklus </vt:lpstr>
      <vt:lpstr>Dýchání jako základ tvorby hlasu</vt:lpstr>
      <vt:lpstr>Nejčastější problémy s dýcháním u poruch z přetížení</vt:lpstr>
      <vt:lpstr>Základní rehabilitační cíle při práci s dechem </vt:lpstr>
      <vt:lpstr>Jak pracovat s dechem – základní  RHB „vstupy“</vt:lpstr>
      <vt:lpstr>Postura, pohyb a dýchání v RHB hlasu</vt:lpstr>
      <vt:lpstr>Posturální cviky-tonizace hlubokého stabilizačního svalového systému </vt:lpstr>
      <vt:lpstr>Nácvik</vt:lpstr>
      <vt:lpstr>Nácvik</vt:lpstr>
      <vt:lpstr>Nácvik</vt:lpstr>
      <vt:lpstr>Jak se má správně dýchat?</vt:lpstr>
      <vt:lpstr>Dechová praxe a „staré školy“</vt:lpstr>
      <vt:lpstr>Techniky vycházející z jogy</vt:lpstr>
      <vt:lpstr>Přefuková píšťala  „KONCOVKA“  v rehabilitaci poruch komunikace</vt:lpstr>
      <vt:lpstr>Prezentace aplikace PowerPoint</vt:lpstr>
      <vt:lpstr>Koncovka jako hudební nástroj</vt:lpstr>
      <vt:lpstr>Držení nástroje a hra na nástroj</vt:lpstr>
      <vt:lpstr>Úrovně komunikace</vt:lpstr>
      <vt:lpstr>Úrovně komunikace a „koncovka“</vt:lpstr>
      <vt:lpstr>Dýchání jako základ tvorby hlasu</vt:lpstr>
      <vt:lpstr>„Koncovka“  jdeme hrát</vt:lpstr>
      <vt:lpstr>Rezonanční cviky</vt:lpstr>
      <vt:lpstr>Rezonance</vt:lpstr>
      <vt:lpstr>Nácvik rezonovaného konverzačního hlasu</vt:lpstr>
      <vt:lpstr>Křik - volání</vt:lpstr>
      <vt:lpstr>Prezentace aplikace PowerPoint</vt:lpstr>
      <vt:lpstr>Jak propojit hlavovou a hrudní rezonanci?</vt:lpstr>
      <vt:lpstr>Tichá fonace – možnosti ztišení hlasu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Porchy z přitížení…</dc:title>
  <dc:creator>NB</dc:creator>
  <cp:lastModifiedBy>NB</cp:lastModifiedBy>
  <cp:revision>61</cp:revision>
  <dcterms:created xsi:type="dcterms:W3CDTF">2020-01-25T05:47:32Z</dcterms:created>
  <dcterms:modified xsi:type="dcterms:W3CDTF">2020-02-18T09:13:41Z</dcterms:modified>
</cp:coreProperties>
</file>